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5143500" type="screen16x9"/>
  <p:notesSz cx="6858000" cy="9144000"/>
  <p:embeddedFontLst>
    <p:embeddedFont>
      <p:font typeface="Nunito" panose="020F0502020204030204" pitchFamily="2" charset="0"/>
      <p:regular r:id="rId26"/>
      <p:bold r:id="rId27"/>
      <p:italic r:id="rId28"/>
      <p:boldItalic r:id="rId29"/>
    </p:embeddedFont>
    <p:embeddedFont>
      <p:font typeface="Roboto" panose="020F0502020204030204" pitchFamily="2"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426B32-E02F-4134-8602-63C3B2107EF6}">
  <a:tblStyle styleId="{1D426B32-E02F-4134-8602-63C3B2107EF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da7577437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da757743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db3853c20d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db3853c20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db3853c20d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db3853c20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db3853c20d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db3853c20d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db3853c20d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db3853c20d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db3853c20d_4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db3853c20d_4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db3853c20d_5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db3853c20d_5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db3853c20d_4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2db3853c20d_4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db3853c20d_1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db3853c20d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db3853c20d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2db3853c20d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db3853c20d_1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2db3853c20d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db3853c20d_1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2db3853c20d_1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db3853c20d_1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2db3853c20d_1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db3853c20d_1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db3853c20d_1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db3853c20d_1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db3853c20d_1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db3853c20d_1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db3853c20d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db3853c20d_5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db3853c20d_5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db3853c20d_5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db3853c20d_5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db3853c20d_1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2db3853c20d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db3853c20d_5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2db3853c20d_5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db3853c20d_5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2db3853c20d_5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db3853c20d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2db3853c20d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rm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ww.youtube.com/watch?v=rt-ykjEL4Y8"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22.xml.rels><?xml version="1.0" encoding="UTF-8" standalone="yes"?>
<Relationships xmlns="http://schemas.openxmlformats.org/package/2006/relationships"><Relationship Id="rId3" Type="http://schemas.openxmlformats.org/officeDocument/2006/relationships/hyperlink" Target="http://www.youtube.com/watch?v=0QGXBAiOG18"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3" Type="http://schemas.openxmlformats.org/officeDocument/2006/relationships/hyperlink" Target="https://en.wikipedia.org/wiki/EtherCAT"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hyperlink" Target="https://www.beckhoff.com/en-en/products/i-o/ethercat-p/?pk_campaign=AdWords-AdWordsSearch-ethercat_P_EN&amp;pk_kwd=ethercat%20p&amp;gad_source=1&amp;gclid=CjwKCAjwi_exBhA8EiwA_kU1MrE_sXjWdTFjA-bqhfcIQ0wlIJyqAoVIfH2kQoVpgm8j9UrXUj33zBoCT3gQAvD_BwE" TargetMode="External"/><Relationship Id="rId5" Type="http://schemas.openxmlformats.org/officeDocument/2006/relationships/hyperlink" Target="https://dewesoft.com/blog/what-is-ethercat-protocol" TargetMode="External"/><Relationship Id="rId4" Type="http://schemas.openxmlformats.org/officeDocument/2006/relationships/hyperlink" Target="https://www.ethercat.org/default.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CA" sz="7000">
                <a:solidFill>
                  <a:srgbClr val="000000"/>
                </a:solidFill>
              </a:rPr>
              <a:t>Ether</a:t>
            </a:r>
            <a:r>
              <a:rPr lang="en-CA" sz="7000" b="1">
                <a:solidFill>
                  <a:srgbClr val="000000"/>
                </a:solidFill>
              </a:rPr>
              <a:t>CAT</a:t>
            </a:r>
            <a:endParaRPr sz="7000" b="1">
              <a:solidFill>
                <a:srgbClr val="000000"/>
              </a:solidFill>
            </a:endParaRPr>
          </a:p>
        </p:txBody>
      </p:sp>
      <p:sp>
        <p:nvSpPr>
          <p:cNvPr id="129" name="Google Shape;129;p13"/>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sz="2100">
                <a:solidFill>
                  <a:schemeClr val="dk2"/>
                </a:solidFill>
                <a:latin typeface="Nunito"/>
                <a:ea typeface="Nunito"/>
                <a:cs typeface="Nunito"/>
                <a:sym typeface="Nunito"/>
              </a:rPr>
              <a:t>The real-time Ethernet fieldbus</a:t>
            </a:r>
            <a:endParaRPr sz="2100">
              <a:solidFill>
                <a:schemeClr val="dk2"/>
              </a:solidFill>
              <a:latin typeface="Nunito"/>
              <a:ea typeface="Nunito"/>
              <a:cs typeface="Nunito"/>
              <a:sym typeface="Nunito"/>
            </a:endParaRPr>
          </a:p>
        </p:txBody>
      </p:sp>
      <p:sp>
        <p:nvSpPr>
          <p:cNvPr id="130" name="Google Shape;130;p13"/>
          <p:cNvSpPr txBox="1"/>
          <p:nvPr/>
        </p:nvSpPr>
        <p:spPr>
          <a:xfrm>
            <a:off x="7759248" y="3935758"/>
            <a:ext cx="1030800" cy="77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dirty="0">
              <a:solidFill>
                <a:schemeClr val="dk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4"/>
          <p:cNvSpPr txBox="1">
            <a:spLocks noGrp="1"/>
          </p:cNvSpPr>
          <p:nvPr>
            <p:ph type="ctrTitle"/>
          </p:nvPr>
        </p:nvSpPr>
        <p:spPr>
          <a:xfrm>
            <a:off x="2942600" y="325352"/>
            <a:ext cx="5394000" cy="10440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CA" sz="3400">
                <a:latin typeface="Calibri"/>
                <a:ea typeface="Calibri"/>
                <a:cs typeface="Calibri"/>
                <a:sym typeface="Calibri"/>
              </a:rPr>
              <a:t>What is Ether</a:t>
            </a:r>
            <a:r>
              <a:rPr lang="en-CA" sz="3400" b="1">
                <a:latin typeface="Calibri"/>
                <a:ea typeface="Calibri"/>
                <a:cs typeface="Calibri"/>
                <a:sym typeface="Calibri"/>
              </a:rPr>
              <a:t>CAT</a:t>
            </a:r>
            <a:r>
              <a:rPr lang="en-CA" sz="3400">
                <a:latin typeface="Calibri"/>
                <a:ea typeface="Calibri"/>
                <a:cs typeface="Calibri"/>
                <a:sym typeface="Calibri"/>
              </a:rPr>
              <a:t>?</a:t>
            </a:r>
            <a:endParaRPr sz="3400">
              <a:latin typeface="Calibri"/>
              <a:ea typeface="Calibri"/>
              <a:cs typeface="Calibri"/>
              <a:sym typeface="Calibri"/>
            </a:endParaRPr>
          </a:p>
        </p:txBody>
      </p:sp>
      <p:sp>
        <p:nvSpPr>
          <p:cNvPr id="136" name="Google Shape;136;p14"/>
          <p:cNvSpPr txBox="1">
            <a:spLocks noGrp="1"/>
          </p:cNvSpPr>
          <p:nvPr>
            <p:ph type="subTitle" idx="1"/>
          </p:nvPr>
        </p:nvSpPr>
        <p:spPr>
          <a:xfrm>
            <a:off x="1858700" y="1214600"/>
            <a:ext cx="6477900" cy="2890200"/>
          </a:xfrm>
          <a:prstGeom prst="rect">
            <a:avLst/>
          </a:prstGeom>
        </p:spPr>
        <p:txBody>
          <a:bodyPr spcFirstLastPara="1" wrap="square" lIns="91425" tIns="91425" rIns="91425" bIns="91425" anchor="t" anchorCtr="0">
            <a:normAutofit fontScale="62500" lnSpcReduction="20000"/>
          </a:bodyPr>
          <a:lstStyle/>
          <a:p>
            <a:pPr marL="457200" lvl="0" indent="-335340" algn="l" rtl="0">
              <a:spcBef>
                <a:spcPts val="0"/>
              </a:spcBef>
              <a:spcAft>
                <a:spcPts val="0"/>
              </a:spcAft>
              <a:buSzPct val="100000"/>
              <a:buChar char="●"/>
            </a:pPr>
            <a:r>
              <a:rPr lang="en-CA" sz="2689"/>
              <a:t>Ether</a:t>
            </a:r>
            <a:r>
              <a:rPr lang="en-CA" sz="2689" b="1"/>
              <a:t>CAT</a:t>
            </a:r>
            <a:r>
              <a:rPr lang="en-CA" sz="2689"/>
              <a:t>(</a:t>
            </a:r>
            <a:r>
              <a:rPr lang="en-CA" sz="2689" b="1"/>
              <a:t>E</a:t>
            </a:r>
            <a:r>
              <a:rPr lang="en-CA" sz="2689"/>
              <a:t>thernet for </a:t>
            </a:r>
            <a:r>
              <a:rPr lang="en-CA" sz="2689" b="1"/>
              <a:t>C</a:t>
            </a:r>
            <a:r>
              <a:rPr lang="en-CA" sz="2689"/>
              <a:t>ontrol </a:t>
            </a:r>
            <a:r>
              <a:rPr lang="en-CA" sz="2689" b="1"/>
              <a:t>A</a:t>
            </a:r>
            <a:r>
              <a:rPr lang="en-CA" sz="2689"/>
              <a:t>utomation </a:t>
            </a:r>
            <a:r>
              <a:rPr lang="en-CA" sz="2689" b="1"/>
              <a:t>T</a:t>
            </a:r>
            <a:r>
              <a:rPr lang="en-CA" sz="2689"/>
              <a:t>echnology)</a:t>
            </a:r>
            <a:endParaRPr sz="2689"/>
          </a:p>
          <a:p>
            <a:pPr marL="457200" lvl="0" indent="0" algn="l" rtl="0">
              <a:spcBef>
                <a:spcPts val="0"/>
              </a:spcBef>
              <a:spcAft>
                <a:spcPts val="0"/>
              </a:spcAft>
              <a:buNone/>
            </a:pPr>
            <a:r>
              <a:rPr lang="en-CA" sz="2689"/>
              <a:t>is the open real-time Ethernet network protocol. </a:t>
            </a:r>
            <a:endParaRPr sz="2689"/>
          </a:p>
          <a:p>
            <a:pPr marL="457200" lvl="0" indent="0" algn="l" rtl="0">
              <a:spcBef>
                <a:spcPts val="0"/>
              </a:spcBef>
              <a:spcAft>
                <a:spcPts val="0"/>
              </a:spcAft>
              <a:buNone/>
            </a:pPr>
            <a:r>
              <a:rPr lang="en-CA" sz="2689"/>
              <a:t> </a:t>
            </a:r>
            <a:endParaRPr sz="2689"/>
          </a:p>
          <a:p>
            <a:pPr marL="457200" lvl="0" indent="-335340" algn="l" rtl="0">
              <a:spcBef>
                <a:spcPts val="0"/>
              </a:spcBef>
              <a:spcAft>
                <a:spcPts val="0"/>
              </a:spcAft>
              <a:buSzPct val="100000"/>
              <a:buChar char="●"/>
            </a:pPr>
            <a:r>
              <a:rPr lang="en-CA" sz="2689"/>
              <a:t>Open technology - anyone is free to use the technology in a compatible form.</a:t>
            </a:r>
            <a:endParaRPr sz="2689"/>
          </a:p>
          <a:p>
            <a:pPr marL="0" lvl="0" indent="0" algn="l" rtl="0">
              <a:spcBef>
                <a:spcPts val="0"/>
              </a:spcBef>
              <a:spcAft>
                <a:spcPts val="0"/>
              </a:spcAft>
              <a:buNone/>
            </a:pPr>
            <a:endParaRPr sz="2689"/>
          </a:p>
          <a:p>
            <a:pPr marL="457200" lvl="0" indent="-335340" algn="l" rtl="0">
              <a:spcBef>
                <a:spcPts val="0"/>
              </a:spcBef>
              <a:spcAft>
                <a:spcPts val="0"/>
              </a:spcAft>
              <a:buSzPct val="100000"/>
              <a:buChar char="●"/>
            </a:pPr>
            <a:r>
              <a:rPr lang="en-CA" sz="2689"/>
              <a:t>Fastest Industrial Ethernet Standard (short cycle times ≤ 100 µs), low jitter for accurate synchronization (≤ 1 µs), low cost and ease of use.</a:t>
            </a:r>
            <a:endParaRPr sz="2689"/>
          </a:p>
          <a:p>
            <a:pPr marL="457200" lvl="0" indent="0" algn="l" rtl="0">
              <a:spcBef>
                <a:spcPts val="0"/>
              </a:spcBef>
              <a:spcAft>
                <a:spcPts val="0"/>
              </a:spcAft>
              <a:buNone/>
            </a:pPr>
            <a:endParaRPr sz="2689"/>
          </a:p>
          <a:p>
            <a:pPr marL="457200" lvl="0" indent="-335340" algn="l" rtl="0">
              <a:spcBef>
                <a:spcPts val="0"/>
              </a:spcBef>
              <a:spcAft>
                <a:spcPts val="0"/>
              </a:spcAft>
              <a:buSzPct val="100000"/>
              <a:buChar char="●"/>
            </a:pPr>
            <a:r>
              <a:rPr lang="en-CA" sz="2689"/>
              <a:t>Ether</a:t>
            </a:r>
            <a:r>
              <a:rPr lang="en-CA" sz="2689" b="1"/>
              <a:t>CAT </a:t>
            </a:r>
            <a:r>
              <a:rPr lang="en-CA" sz="2689"/>
              <a:t>technology group promotes Ether</a:t>
            </a:r>
            <a:r>
              <a:rPr lang="en-CA" sz="2689" b="1"/>
              <a:t>CAT </a:t>
            </a:r>
            <a:r>
              <a:rPr lang="en-CA" sz="2689"/>
              <a:t>and is responsible for its continued development.</a:t>
            </a:r>
            <a:endParaRPr sz="2689"/>
          </a:p>
          <a:p>
            <a:pPr marL="0" lvl="0" indent="0" algn="l" rtl="0">
              <a:spcBef>
                <a:spcPts val="0"/>
              </a:spcBef>
              <a:spcAft>
                <a:spcPts val="0"/>
              </a:spcAft>
              <a:buNone/>
            </a:pPr>
            <a:endParaRPr/>
          </a:p>
          <a:p>
            <a:pPr marL="0" lvl="0" indent="0" algn="l" rtl="0">
              <a:spcBef>
                <a:spcPts val="0"/>
              </a:spcBef>
              <a:spcAft>
                <a:spcPts val="0"/>
              </a:spcAft>
              <a:buNone/>
            </a:pPr>
            <a:r>
              <a:rPr lang="en-CA"/>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5"/>
          <p:cNvSpPr txBox="1">
            <a:spLocks noGrp="1"/>
          </p:cNvSpPr>
          <p:nvPr>
            <p:ph type="ctrTitle"/>
          </p:nvPr>
        </p:nvSpPr>
        <p:spPr>
          <a:xfrm>
            <a:off x="1891350" y="416350"/>
            <a:ext cx="5361300" cy="1045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CA" sz="3400"/>
              <a:t>History &amp; Roadmap</a:t>
            </a:r>
            <a:endParaRPr sz="3400"/>
          </a:p>
        </p:txBody>
      </p:sp>
      <p:sp>
        <p:nvSpPr>
          <p:cNvPr id="142" name="Google Shape;142;p15"/>
          <p:cNvSpPr txBox="1">
            <a:spLocks noGrp="1"/>
          </p:cNvSpPr>
          <p:nvPr>
            <p:ph type="subTitle" idx="1"/>
          </p:nvPr>
        </p:nvSpPr>
        <p:spPr>
          <a:xfrm>
            <a:off x="1850925" y="1270825"/>
            <a:ext cx="6344400" cy="3147000"/>
          </a:xfrm>
          <a:prstGeom prst="rect">
            <a:avLst/>
          </a:prstGeom>
        </p:spPr>
        <p:txBody>
          <a:bodyPr spcFirstLastPara="1" wrap="square" lIns="91425" tIns="91425" rIns="91425" bIns="91425" anchor="t" anchorCtr="0">
            <a:normAutofit fontScale="77500" lnSpcReduction="20000"/>
          </a:bodyPr>
          <a:lstStyle/>
          <a:p>
            <a:pPr marL="0" lvl="0" indent="457200" algn="l" rtl="0">
              <a:spcBef>
                <a:spcPts val="0"/>
              </a:spcBef>
              <a:spcAft>
                <a:spcPts val="0"/>
              </a:spcAft>
              <a:buNone/>
            </a:pPr>
            <a:r>
              <a:rPr lang="en-CA" b="1"/>
              <a:t>Developed by Beckhoff Automation GmbH &amp; Co - German company</a:t>
            </a:r>
            <a:endParaRPr b="1"/>
          </a:p>
          <a:p>
            <a:pPr marL="0" lvl="0" indent="457200" algn="l" rtl="0">
              <a:spcBef>
                <a:spcPts val="0"/>
              </a:spcBef>
              <a:spcAft>
                <a:spcPts val="0"/>
              </a:spcAft>
              <a:buNone/>
            </a:pPr>
            <a:endParaRPr/>
          </a:p>
          <a:p>
            <a:pPr marL="0" lvl="0" indent="0" algn="l" rtl="0">
              <a:spcBef>
                <a:spcPts val="0"/>
              </a:spcBef>
              <a:spcAft>
                <a:spcPts val="0"/>
              </a:spcAft>
              <a:buNone/>
            </a:pPr>
            <a:endParaRPr/>
          </a:p>
          <a:p>
            <a:pPr marL="0" lvl="0" indent="457200" algn="l" rtl="0">
              <a:spcBef>
                <a:spcPts val="0"/>
              </a:spcBef>
              <a:spcAft>
                <a:spcPts val="0"/>
              </a:spcAft>
              <a:buNone/>
            </a:pPr>
            <a:r>
              <a:rPr lang="en-CA"/>
              <a:t>2003 - Presentation of EtherCAT technology at the Hanover Fair</a:t>
            </a:r>
            <a:endParaRPr/>
          </a:p>
          <a:p>
            <a:pPr marL="457200" lvl="0" indent="0" algn="l" rtl="0">
              <a:spcBef>
                <a:spcPts val="0"/>
              </a:spcBef>
              <a:spcAft>
                <a:spcPts val="0"/>
              </a:spcAft>
              <a:buNone/>
            </a:pPr>
            <a:r>
              <a:rPr lang="en-CA"/>
              <a:t>            First EtherCAT devices: I/O terminals, encoders, drives</a:t>
            </a:r>
            <a:endParaRPr/>
          </a:p>
          <a:p>
            <a:pPr marL="0" lvl="0" indent="0" algn="l" rtl="0">
              <a:spcBef>
                <a:spcPts val="0"/>
              </a:spcBef>
              <a:spcAft>
                <a:spcPts val="0"/>
              </a:spcAft>
              <a:buNone/>
            </a:pPr>
            <a:r>
              <a:rPr lang="en-CA"/>
              <a:t>                         Contribution to IAONA, submission for IEC standardization</a:t>
            </a:r>
            <a:endParaRPr/>
          </a:p>
          <a:p>
            <a:pPr marL="0" lvl="0" indent="0" algn="l" rtl="0">
              <a:spcBef>
                <a:spcPts val="0"/>
              </a:spcBef>
              <a:spcAft>
                <a:spcPts val="0"/>
              </a:spcAft>
              <a:buNone/>
            </a:pPr>
            <a:r>
              <a:rPr lang="en-CA"/>
              <a:t>                         First pilot applications in Schuler presses</a:t>
            </a:r>
            <a:endParaRPr/>
          </a:p>
          <a:p>
            <a:pPr marL="0" lvl="0" indent="0" algn="l" rtl="0">
              <a:spcBef>
                <a:spcPts val="0"/>
              </a:spcBef>
              <a:spcAft>
                <a:spcPts val="0"/>
              </a:spcAft>
              <a:buNone/>
            </a:pPr>
            <a:endParaRPr/>
          </a:p>
          <a:p>
            <a:pPr marL="0" lvl="0" indent="0" algn="l" rtl="0">
              <a:spcBef>
                <a:spcPts val="0"/>
              </a:spcBef>
              <a:spcAft>
                <a:spcPts val="0"/>
              </a:spcAft>
              <a:buNone/>
            </a:pPr>
            <a:r>
              <a:rPr lang="en-CA"/>
              <a:t>            2004 - First EtherCAT Technology Group conference in Frankfurt</a:t>
            </a:r>
            <a:endParaRPr/>
          </a:p>
          <a:p>
            <a:pPr marL="457200" lvl="0" indent="0" algn="l" rtl="0">
              <a:spcBef>
                <a:spcPts val="0"/>
              </a:spcBef>
              <a:spcAft>
                <a:spcPts val="0"/>
              </a:spcAft>
              <a:buNone/>
            </a:pPr>
            <a:r>
              <a:rPr lang="en-CA"/>
              <a:t>            Completion of the EtherCAT specification (2nd/3rd quarter)</a:t>
            </a:r>
            <a:endParaRPr/>
          </a:p>
          <a:p>
            <a:pPr marL="0" lvl="0" indent="0" algn="l" rtl="0">
              <a:spcBef>
                <a:spcPts val="0"/>
              </a:spcBef>
              <a:spcAft>
                <a:spcPts val="0"/>
              </a:spcAft>
              <a:buNone/>
            </a:pPr>
            <a:r>
              <a:rPr lang="en-CA"/>
              <a:t>                         Disclosure of the EtherCAT protocol (3rd quarter)</a:t>
            </a:r>
            <a:endParaRPr/>
          </a:p>
          <a:p>
            <a:pPr marL="0" lvl="0" indent="0" algn="l" rtl="0">
              <a:spcBef>
                <a:spcPts val="0"/>
              </a:spcBef>
              <a:spcAft>
                <a:spcPts val="0"/>
              </a:spcAft>
              <a:buNone/>
            </a:pPr>
            <a:r>
              <a:rPr lang="en-CA"/>
              <a:t>                         Delivery of a first EtherCAT communication ASIC (4th quarter)</a:t>
            </a:r>
            <a:endParaRPr/>
          </a:p>
          <a:p>
            <a:pPr marL="457200" lvl="0" indent="457200" algn="l" rtl="0">
              <a:spcBef>
                <a:spcPts val="0"/>
              </a:spcBef>
              <a:spcAft>
                <a:spcPts val="0"/>
              </a:spcAft>
              <a:buNone/>
            </a:pPr>
            <a:endParaRPr/>
          </a:p>
          <a:p>
            <a:pPr marL="457200" lvl="0" indent="0" algn="l" rtl="0">
              <a:spcBef>
                <a:spcPts val="0"/>
              </a:spcBef>
              <a:spcAft>
                <a:spcPts val="0"/>
              </a:spcAft>
              <a:buNone/>
            </a:pPr>
            <a:r>
              <a:rPr lang="en-CA"/>
              <a:t>2004 - The technology won the North America “Engineers’ Choice Awards“</a:t>
            </a:r>
            <a:endParaRPr/>
          </a:p>
          <a:p>
            <a:pPr marL="457200" lvl="0" indent="0" algn="l" rtl="0">
              <a:spcBef>
                <a:spcPts val="0"/>
              </a:spcBef>
              <a:spcAft>
                <a:spcPts val="0"/>
              </a:spcAft>
              <a:buNone/>
            </a:pPr>
            <a:endParaRPr/>
          </a:p>
          <a:p>
            <a:pPr marL="457200" lvl="0" indent="0" algn="l" rtl="0">
              <a:spcBef>
                <a:spcPts val="0"/>
              </a:spcBef>
              <a:spcAft>
                <a:spcPts val="0"/>
              </a:spcAft>
              <a:buNone/>
            </a:pPr>
            <a:r>
              <a:rPr lang="en-CA"/>
              <a:t>2007 - EtherCAT became an international standard under IEC 61158</a:t>
            </a:r>
            <a:endParaRPr/>
          </a:p>
          <a:p>
            <a:pPr marL="0" lvl="0" indent="0" algn="l"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6"/>
          <p:cNvSpPr txBox="1">
            <a:spLocks noGrp="1"/>
          </p:cNvSpPr>
          <p:nvPr>
            <p:ph type="ctrTitle"/>
          </p:nvPr>
        </p:nvSpPr>
        <p:spPr>
          <a:xfrm>
            <a:off x="1891350" y="549576"/>
            <a:ext cx="5361300" cy="5226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CA"/>
              <a:t>How it works</a:t>
            </a:r>
            <a:endParaRPr/>
          </a:p>
        </p:txBody>
      </p:sp>
      <p:sp>
        <p:nvSpPr>
          <p:cNvPr id="148" name="Google Shape;148;p16"/>
          <p:cNvSpPr txBox="1">
            <a:spLocks noGrp="1"/>
          </p:cNvSpPr>
          <p:nvPr>
            <p:ph type="subTitle" idx="1"/>
          </p:nvPr>
        </p:nvSpPr>
        <p:spPr>
          <a:xfrm>
            <a:off x="1777850" y="1240515"/>
            <a:ext cx="5912100" cy="2783400"/>
          </a:xfrm>
          <a:prstGeom prst="rect">
            <a:avLst/>
          </a:prstGeom>
        </p:spPr>
        <p:txBody>
          <a:bodyPr spcFirstLastPara="1" wrap="square" lIns="91425" tIns="91425" rIns="91425" bIns="91425" anchor="t" anchorCtr="0">
            <a:normAutofit/>
          </a:bodyPr>
          <a:lstStyle/>
          <a:p>
            <a:pPr marL="457200" lvl="0" indent="0" algn="l" rtl="0">
              <a:spcBef>
                <a:spcPts val="0"/>
              </a:spcBef>
              <a:spcAft>
                <a:spcPts val="0"/>
              </a:spcAft>
              <a:buNone/>
            </a:pPr>
            <a:r>
              <a:rPr lang="en-CA" sz="2000"/>
              <a:t>Ether</a:t>
            </a:r>
            <a:r>
              <a:rPr lang="en-CA" sz="2000" b="1"/>
              <a:t>CAT</a:t>
            </a:r>
            <a:r>
              <a:rPr lang="en-CA" sz="2000"/>
              <a:t>’s key functional principle lies in how its nodes process Ethernet frames: each node reads the data addressed to it and writes its data back to the frame all while the frame is moving downstream. This improves bandwidth utilization (one frame per cycle is often sufficient for communication) while also eliminating the need for switches or hubs.</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7"/>
          <p:cNvSpPr txBox="1">
            <a:spLocks noGrp="1"/>
          </p:cNvSpPr>
          <p:nvPr>
            <p:ph type="ctrTitle"/>
          </p:nvPr>
        </p:nvSpPr>
        <p:spPr>
          <a:xfrm>
            <a:off x="2384800" y="377775"/>
            <a:ext cx="4608000" cy="8673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CA" sz="3400"/>
              <a:t>Why use Ether</a:t>
            </a:r>
            <a:r>
              <a:rPr lang="en-CA" sz="3400" b="1"/>
              <a:t>CAT</a:t>
            </a:r>
            <a:r>
              <a:rPr lang="en-CA" sz="3400"/>
              <a:t>?</a:t>
            </a:r>
            <a:endParaRPr sz="3000"/>
          </a:p>
        </p:txBody>
      </p:sp>
      <p:sp>
        <p:nvSpPr>
          <p:cNvPr id="154" name="Google Shape;154;p17"/>
          <p:cNvSpPr txBox="1">
            <a:spLocks noGrp="1"/>
          </p:cNvSpPr>
          <p:nvPr>
            <p:ph type="subTitle" idx="1"/>
          </p:nvPr>
        </p:nvSpPr>
        <p:spPr>
          <a:xfrm>
            <a:off x="1858700" y="1063050"/>
            <a:ext cx="5993100" cy="3425700"/>
          </a:xfrm>
          <a:prstGeom prst="rect">
            <a:avLst/>
          </a:prstGeom>
        </p:spPr>
        <p:txBody>
          <a:bodyPr spcFirstLastPara="1" wrap="square" lIns="91425" tIns="91425" rIns="91425" bIns="91425" anchor="t" anchorCtr="0">
            <a:normAutofit fontScale="92500" lnSpcReduction="20000"/>
          </a:bodyPr>
          <a:lstStyle/>
          <a:p>
            <a:pPr marL="457200" lvl="0" indent="-346075" algn="l" rtl="0">
              <a:spcBef>
                <a:spcPts val="0"/>
              </a:spcBef>
              <a:spcAft>
                <a:spcPts val="0"/>
              </a:spcAft>
              <a:buSzPct val="100000"/>
              <a:buChar char="●"/>
            </a:pPr>
            <a:r>
              <a:rPr lang="en-CA" sz="2000" b="1"/>
              <a:t>Exceptional performance</a:t>
            </a:r>
            <a:r>
              <a:rPr lang="en-CA" sz="2000"/>
              <a:t> - fastest Industrial Ethernet technology, synchronizes with microsecond accuracy</a:t>
            </a:r>
            <a:endParaRPr sz="2000"/>
          </a:p>
          <a:p>
            <a:pPr marL="914400" lvl="0" indent="0" algn="l" rtl="0">
              <a:spcBef>
                <a:spcPts val="0"/>
              </a:spcBef>
              <a:spcAft>
                <a:spcPts val="0"/>
              </a:spcAft>
              <a:buNone/>
            </a:pPr>
            <a:endParaRPr sz="2000"/>
          </a:p>
          <a:p>
            <a:pPr marL="457200" lvl="0" indent="-346075" algn="l" rtl="0">
              <a:spcBef>
                <a:spcPts val="0"/>
              </a:spcBef>
              <a:spcAft>
                <a:spcPts val="0"/>
              </a:spcAft>
              <a:buSzPct val="100000"/>
              <a:buChar char="●"/>
            </a:pPr>
            <a:r>
              <a:rPr lang="en-CA" sz="2000" b="1"/>
              <a:t>Flexible topology</a:t>
            </a:r>
            <a:r>
              <a:rPr lang="en-CA" sz="2000"/>
              <a:t> - line, tree, star topologies and any combinations thereof are possible with nearly unlimited number of nodes</a:t>
            </a:r>
            <a:endParaRPr sz="2000"/>
          </a:p>
          <a:p>
            <a:pPr marL="914400" lvl="0" indent="0" algn="l" rtl="0">
              <a:spcBef>
                <a:spcPts val="0"/>
              </a:spcBef>
              <a:spcAft>
                <a:spcPts val="0"/>
              </a:spcAft>
              <a:buNone/>
            </a:pPr>
            <a:endParaRPr sz="2000"/>
          </a:p>
          <a:p>
            <a:pPr marL="457200" lvl="0" indent="-346075" algn="l" rtl="0">
              <a:spcBef>
                <a:spcPts val="0"/>
              </a:spcBef>
              <a:spcAft>
                <a:spcPts val="0"/>
              </a:spcAft>
              <a:buSzPct val="100000"/>
              <a:buChar char="●"/>
            </a:pPr>
            <a:r>
              <a:rPr lang="en-CA" sz="2000" b="1"/>
              <a:t>Simple and robust</a:t>
            </a:r>
            <a:r>
              <a:rPr lang="en-CA" sz="2000"/>
              <a:t> - Uses same type of connectors and cables as ethernet.  Ether</a:t>
            </a:r>
            <a:r>
              <a:rPr lang="en-CA" sz="2000" b="1"/>
              <a:t>CAT</a:t>
            </a:r>
            <a:r>
              <a:rPr lang="en-CA" sz="2000"/>
              <a:t> can be set to automatically to assign addresses. During startup, the network compares the planned and actual layouts to detect any discrepancies</a:t>
            </a:r>
            <a:endParaRPr sz="2000"/>
          </a:p>
          <a:p>
            <a:pPr marL="0" lvl="0" indent="0" algn="l" rtl="0">
              <a:spcBef>
                <a:spcPts val="0"/>
              </a:spcBef>
              <a:spcAft>
                <a:spcPts val="0"/>
              </a:spcAft>
              <a:buNone/>
            </a:pP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8"/>
          <p:cNvSpPr txBox="1">
            <a:spLocks noGrp="1"/>
          </p:cNvSpPr>
          <p:nvPr>
            <p:ph type="ctrTitle"/>
          </p:nvPr>
        </p:nvSpPr>
        <p:spPr>
          <a:xfrm>
            <a:off x="2611650" y="446625"/>
            <a:ext cx="3920700" cy="6972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CA"/>
              <a:t>“Contd”</a:t>
            </a:r>
            <a:endParaRPr/>
          </a:p>
        </p:txBody>
      </p:sp>
      <p:sp>
        <p:nvSpPr>
          <p:cNvPr id="160" name="Google Shape;160;p18"/>
          <p:cNvSpPr txBox="1">
            <a:spLocks noGrp="1"/>
          </p:cNvSpPr>
          <p:nvPr>
            <p:ph type="subTitle" idx="1"/>
          </p:nvPr>
        </p:nvSpPr>
        <p:spPr>
          <a:xfrm>
            <a:off x="1858700" y="1143789"/>
            <a:ext cx="5361300" cy="2791800"/>
          </a:xfrm>
          <a:prstGeom prst="rect">
            <a:avLst/>
          </a:prstGeom>
        </p:spPr>
        <p:txBody>
          <a:bodyPr spcFirstLastPara="1" wrap="square" lIns="91425" tIns="91425" rIns="91425" bIns="91425" anchor="t" anchorCtr="0">
            <a:normAutofit lnSpcReduction="10000"/>
          </a:bodyPr>
          <a:lstStyle/>
          <a:p>
            <a:pPr marL="457200" lvl="0" indent="-355600" algn="l" rtl="0">
              <a:spcBef>
                <a:spcPts val="0"/>
              </a:spcBef>
              <a:spcAft>
                <a:spcPts val="0"/>
              </a:spcAft>
              <a:buSzPts val="2000"/>
              <a:buChar char="●"/>
            </a:pPr>
            <a:r>
              <a:rPr lang="en-CA" sz="2000" b="1"/>
              <a:t>Integrated Safety</a:t>
            </a:r>
            <a:r>
              <a:rPr lang="en-CA" sz="2000"/>
              <a:t> - FSoE (Fail Safe over EtherCAT) is proven in use through TUV certified devices that have been on the market since 2005</a:t>
            </a:r>
            <a:endParaRPr sz="2000"/>
          </a:p>
          <a:p>
            <a:pPr marL="914400" lvl="0" indent="0" algn="l" rtl="0">
              <a:spcBef>
                <a:spcPts val="0"/>
              </a:spcBef>
              <a:spcAft>
                <a:spcPts val="0"/>
              </a:spcAft>
              <a:buNone/>
            </a:pPr>
            <a:endParaRPr sz="2000"/>
          </a:p>
          <a:p>
            <a:pPr marL="457200" lvl="0" indent="-355600" algn="l" rtl="0">
              <a:spcBef>
                <a:spcPts val="0"/>
              </a:spcBef>
              <a:spcAft>
                <a:spcPts val="0"/>
              </a:spcAft>
              <a:buSzPts val="2000"/>
              <a:buChar char="●"/>
            </a:pPr>
            <a:r>
              <a:rPr lang="en-CA" sz="2000" b="1"/>
              <a:t>Affordability</a:t>
            </a:r>
            <a:r>
              <a:rPr lang="en-CA" sz="2000"/>
              <a:t> - Only hardware required by the master device is an Ethernet port - no expensive interface cards or co-processors are necessary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9"/>
          <p:cNvSpPr txBox="1">
            <a:spLocks noGrp="1"/>
          </p:cNvSpPr>
          <p:nvPr>
            <p:ph type="body" idx="1"/>
          </p:nvPr>
        </p:nvSpPr>
        <p:spPr>
          <a:xfrm>
            <a:off x="810000" y="300950"/>
            <a:ext cx="7415100" cy="605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CA" sz="3400">
                <a:solidFill>
                  <a:schemeClr val="lt1"/>
                </a:solidFill>
                <a:latin typeface="Nunito"/>
                <a:ea typeface="Nunito"/>
                <a:cs typeface="Nunito"/>
                <a:sym typeface="Nunito"/>
              </a:rPr>
              <a:t>OSI &amp; Ether</a:t>
            </a:r>
            <a:r>
              <a:rPr lang="en-CA" sz="3400" b="1">
                <a:solidFill>
                  <a:schemeClr val="lt1"/>
                </a:solidFill>
                <a:latin typeface="Nunito"/>
                <a:ea typeface="Nunito"/>
                <a:cs typeface="Nunito"/>
                <a:sym typeface="Nunito"/>
              </a:rPr>
              <a:t>CAT</a:t>
            </a:r>
            <a:endParaRPr sz="3400" b="1">
              <a:solidFill>
                <a:schemeClr val="lt1"/>
              </a:solidFill>
              <a:latin typeface="Nunito"/>
              <a:ea typeface="Nunito"/>
              <a:cs typeface="Nunito"/>
              <a:sym typeface="Nunito"/>
            </a:endParaRPr>
          </a:p>
        </p:txBody>
      </p:sp>
      <p:graphicFrame>
        <p:nvGraphicFramePr>
          <p:cNvPr id="166" name="Google Shape;166;p19"/>
          <p:cNvGraphicFramePr/>
          <p:nvPr/>
        </p:nvGraphicFramePr>
        <p:xfrm>
          <a:off x="328025" y="1047750"/>
          <a:ext cx="3000000" cy="3000000"/>
        </p:xfrm>
        <a:graphic>
          <a:graphicData uri="http://schemas.openxmlformats.org/drawingml/2006/table">
            <a:tbl>
              <a:tblPr>
                <a:noFill/>
                <a:tableStyleId>{1D426B32-E02F-4134-8602-63C3B2107EF6}</a:tableStyleId>
              </a:tblPr>
              <a:tblGrid>
                <a:gridCol w="4189525">
                  <a:extLst>
                    <a:ext uri="{9D8B030D-6E8A-4147-A177-3AD203B41FA5}">
                      <a16:colId xmlns:a16="http://schemas.microsoft.com/office/drawing/2014/main" val="20000"/>
                    </a:ext>
                  </a:extLst>
                </a:gridCol>
                <a:gridCol w="4189525">
                  <a:extLst>
                    <a:ext uri="{9D8B030D-6E8A-4147-A177-3AD203B41FA5}">
                      <a16:colId xmlns:a16="http://schemas.microsoft.com/office/drawing/2014/main" val="20001"/>
                    </a:ext>
                  </a:extLst>
                </a:gridCol>
              </a:tblGrid>
              <a:tr h="383775">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OSI</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EtherCAT</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373900">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Application</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Data Exchange</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344350">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Presentation</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334500">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Session</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502000">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Transport</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r h="472425">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Network</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a:t>
                      </a:r>
                      <a:endParaRPr b="1">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5"/>
                  </a:ext>
                </a:extLst>
              </a:tr>
              <a:tr h="502000">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Data Link</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EtherCAT MAC</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6"/>
                  </a:ext>
                </a:extLst>
              </a:tr>
              <a:tr h="502000">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Physical</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EtherCAT Physical Layer</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7"/>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0"/>
          <p:cNvSpPr txBox="1">
            <a:spLocks noGrp="1"/>
          </p:cNvSpPr>
          <p:nvPr>
            <p:ph type="ctrTitle"/>
          </p:nvPr>
        </p:nvSpPr>
        <p:spPr>
          <a:xfrm>
            <a:off x="2611650" y="444025"/>
            <a:ext cx="3920700" cy="69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CA" sz="3400"/>
              <a:t>Features</a:t>
            </a:r>
            <a:endParaRPr sz="5600"/>
          </a:p>
        </p:txBody>
      </p:sp>
      <p:graphicFrame>
        <p:nvGraphicFramePr>
          <p:cNvPr id="172" name="Google Shape;172;p20"/>
          <p:cNvGraphicFramePr/>
          <p:nvPr/>
        </p:nvGraphicFramePr>
        <p:xfrm>
          <a:off x="919500" y="1345563"/>
          <a:ext cx="3000000" cy="3000000"/>
        </p:xfrm>
        <a:graphic>
          <a:graphicData uri="http://schemas.openxmlformats.org/drawingml/2006/table">
            <a:tbl>
              <a:tblPr>
                <a:noFill/>
                <a:tableStyleId>{1D426B32-E02F-4134-8602-63C3B2107EF6}</a:tableStyleId>
              </a:tblPr>
              <a:tblGrid>
                <a:gridCol w="2479200">
                  <a:extLst>
                    <a:ext uri="{9D8B030D-6E8A-4147-A177-3AD203B41FA5}">
                      <a16:colId xmlns:a16="http://schemas.microsoft.com/office/drawing/2014/main" val="20000"/>
                    </a:ext>
                  </a:extLst>
                </a:gridCol>
                <a:gridCol w="4825800">
                  <a:extLst>
                    <a:ext uri="{9D8B030D-6E8A-4147-A177-3AD203B41FA5}">
                      <a16:colId xmlns:a16="http://schemas.microsoft.com/office/drawing/2014/main" val="20001"/>
                    </a:ext>
                  </a:extLst>
                </a:gridCol>
              </a:tblGrid>
              <a:tr h="408725">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Communication</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Ethernet Cabling (CAT5, CAT6)</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408725">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Topology</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Ring, Tree, Line, Star, Bus, Hybrid</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408725">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Duplex</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Full-Duplex</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408725">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Data Rate</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100 Mbps</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408725">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Distance</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100 m (Ethernet), 20 Km (Fiber Optics)</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r h="408725">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Client</a:t>
                      </a:r>
                      <a:endParaRPr>
                        <a:solidFill>
                          <a:schemeClr val="lt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CA">
                          <a:solidFill>
                            <a:schemeClr val="lt1"/>
                          </a:solidFill>
                          <a:latin typeface="Calibri"/>
                          <a:ea typeface="Calibri"/>
                          <a:cs typeface="Calibri"/>
                          <a:sym typeface="Calibri"/>
                        </a:rPr>
                        <a:t>65,535</a:t>
                      </a:r>
                      <a:endParaRPr>
                        <a:solidFill>
                          <a:schemeClr val="lt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1"/>
          <p:cNvSpPr txBox="1">
            <a:spLocks noGrp="1"/>
          </p:cNvSpPr>
          <p:nvPr>
            <p:ph type="ctrTitle"/>
          </p:nvPr>
        </p:nvSpPr>
        <p:spPr>
          <a:xfrm>
            <a:off x="2611650" y="446625"/>
            <a:ext cx="3920700" cy="69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CA" sz="3400"/>
              <a:t>Topology</a:t>
            </a:r>
            <a:endParaRPr sz="5600"/>
          </a:p>
        </p:txBody>
      </p:sp>
      <p:sp>
        <p:nvSpPr>
          <p:cNvPr id="178" name="Google Shape;178;p21"/>
          <p:cNvSpPr txBox="1">
            <a:spLocks noGrp="1"/>
          </p:cNvSpPr>
          <p:nvPr>
            <p:ph type="subTitle" idx="1"/>
          </p:nvPr>
        </p:nvSpPr>
        <p:spPr>
          <a:xfrm>
            <a:off x="735400" y="1175839"/>
            <a:ext cx="5361300" cy="2791800"/>
          </a:xfrm>
          <a:prstGeom prst="rect">
            <a:avLst/>
          </a:prstGeom>
        </p:spPr>
        <p:txBody>
          <a:bodyPr spcFirstLastPara="1" wrap="square" lIns="91425" tIns="91425" rIns="91425" bIns="91425" anchor="t" anchorCtr="0">
            <a:normAutofit/>
          </a:bodyPr>
          <a:lstStyle/>
          <a:p>
            <a:pPr marL="457200" lvl="0" indent="-330200" algn="l" rtl="0">
              <a:spcBef>
                <a:spcPts val="0"/>
              </a:spcBef>
              <a:spcAft>
                <a:spcPts val="0"/>
              </a:spcAft>
              <a:buSzPts val="1600"/>
              <a:buChar char="●"/>
            </a:pPr>
            <a:r>
              <a:rPr lang="en-CA"/>
              <a:t>65,535 Devices/Nodes per Net (Practically Infinite)</a:t>
            </a:r>
            <a:endParaRPr/>
          </a:p>
          <a:p>
            <a:pPr marL="457200" lvl="0" indent="-330200" algn="l" rtl="0">
              <a:spcBef>
                <a:spcPts val="0"/>
              </a:spcBef>
              <a:spcAft>
                <a:spcPts val="0"/>
              </a:spcAft>
              <a:buSzPts val="1600"/>
              <a:buChar char="●"/>
            </a:pPr>
            <a:r>
              <a:rPr lang="en-CA"/>
              <a:t>Full Duplex</a:t>
            </a:r>
            <a:endParaRPr/>
          </a:p>
          <a:p>
            <a:pPr marL="457200" lvl="0" indent="-330200" algn="l" rtl="0">
              <a:spcBef>
                <a:spcPts val="0"/>
              </a:spcBef>
              <a:spcAft>
                <a:spcPts val="0"/>
              </a:spcAft>
              <a:buSzPts val="1600"/>
              <a:buChar char="●"/>
            </a:pPr>
            <a:r>
              <a:rPr lang="en-CA"/>
              <a:t>Versatility Offers many topologies</a:t>
            </a:r>
            <a:endParaRPr/>
          </a:p>
          <a:p>
            <a:pPr marL="914400" lvl="1" indent="-330200" algn="l" rtl="0">
              <a:spcBef>
                <a:spcPts val="0"/>
              </a:spcBef>
              <a:spcAft>
                <a:spcPts val="0"/>
              </a:spcAft>
              <a:buSzPts val="1600"/>
              <a:buChar char="○"/>
            </a:pPr>
            <a:r>
              <a:rPr lang="en-CA"/>
              <a:t>Star, Line, Ring, Tree, Bus, Hybrid</a:t>
            </a:r>
            <a:endParaRPr/>
          </a:p>
        </p:txBody>
      </p:sp>
      <p:pic>
        <p:nvPicPr>
          <p:cNvPr id="179" name="Google Shape;179;p21"/>
          <p:cNvPicPr preferRelativeResize="0"/>
          <p:nvPr/>
        </p:nvPicPr>
        <p:blipFill>
          <a:blip r:embed="rId3">
            <a:alphaModFix/>
          </a:blip>
          <a:stretch>
            <a:fillRect/>
          </a:stretch>
        </p:blipFill>
        <p:spPr>
          <a:xfrm>
            <a:off x="6357500" y="940022"/>
            <a:ext cx="1762675" cy="1521775"/>
          </a:xfrm>
          <a:prstGeom prst="rect">
            <a:avLst/>
          </a:prstGeom>
          <a:noFill/>
          <a:ln>
            <a:noFill/>
          </a:ln>
        </p:spPr>
      </p:pic>
      <p:pic>
        <p:nvPicPr>
          <p:cNvPr id="180" name="Google Shape;180;p21"/>
          <p:cNvPicPr preferRelativeResize="0"/>
          <p:nvPr/>
        </p:nvPicPr>
        <p:blipFill>
          <a:blip r:embed="rId4">
            <a:alphaModFix/>
          </a:blip>
          <a:stretch>
            <a:fillRect/>
          </a:stretch>
        </p:blipFill>
        <p:spPr>
          <a:xfrm>
            <a:off x="4120125" y="2571749"/>
            <a:ext cx="1762675" cy="1859614"/>
          </a:xfrm>
          <a:prstGeom prst="rect">
            <a:avLst/>
          </a:prstGeom>
          <a:noFill/>
          <a:ln>
            <a:noFill/>
          </a:ln>
        </p:spPr>
      </p:pic>
      <p:pic>
        <p:nvPicPr>
          <p:cNvPr id="181" name="Google Shape;181;p21"/>
          <p:cNvPicPr preferRelativeResize="0"/>
          <p:nvPr/>
        </p:nvPicPr>
        <p:blipFill>
          <a:blip r:embed="rId5">
            <a:alphaModFix/>
          </a:blip>
          <a:stretch>
            <a:fillRect/>
          </a:stretch>
        </p:blipFill>
        <p:spPr>
          <a:xfrm>
            <a:off x="1487550" y="2571750"/>
            <a:ext cx="2305050" cy="1924050"/>
          </a:xfrm>
          <a:prstGeom prst="rect">
            <a:avLst/>
          </a:prstGeom>
          <a:noFill/>
          <a:ln>
            <a:noFill/>
          </a:ln>
        </p:spPr>
      </p:pic>
      <p:pic>
        <p:nvPicPr>
          <p:cNvPr id="182" name="Google Shape;182;p21"/>
          <p:cNvPicPr preferRelativeResize="0"/>
          <p:nvPr/>
        </p:nvPicPr>
        <p:blipFill>
          <a:blip r:embed="rId6">
            <a:alphaModFix/>
          </a:blip>
          <a:stretch>
            <a:fillRect/>
          </a:stretch>
        </p:blipFill>
        <p:spPr>
          <a:xfrm>
            <a:off x="6249100" y="2614197"/>
            <a:ext cx="2314575" cy="1657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2"/>
          <p:cNvSpPr txBox="1">
            <a:spLocks noGrp="1"/>
          </p:cNvSpPr>
          <p:nvPr>
            <p:ph type="ctrTitle"/>
          </p:nvPr>
        </p:nvSpPr>
        <p:spPr>
          <a:xfrm>
            <a:off x="2060800" y="236301"/>
            <a:ext cx="5361300" cy="7863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CA" sz="2900"/>
              <a:t>Ether</a:t>
            </a:r>
            <a:r>
              <a:rPr lang="en-CA" sz="2900" b="1"/>
              <a:t>CAT</a:t>
            </a:r>
            <a:r>
              <a:rPr lang="en-CA" sz="2900"/>
              <a:t> Applications</a:t>
            </a:r>
            <a:endParaRPr sz="2900"/>
          </a:p>
        </p:txBody>
      </p:sp>
      <p:sp>
        <p:nvSpPr>
          <p:cNvPr id="188" name="Google Shape;188;p22"/>
          <p:cNvSpPr txBox="1">
            <a:spLocks noGrp="1"/>
          </p:cNvSpPr>
          <p:nvPr>
            <p:ph type="subTitle" idx="1"/>
          </p:nvPr>
        </p:nvSpPr>
        <p:spPr>
          <a:xfrm>
            <a:off x="1758300" y="901375"/>
            <a:ext cx="3425700" cy="3809700"/>
          </a:xfrm>
          <a:prstGeom prst="rect">
            <a:avLst/>
          </a:prstGeom>
        </p:spPr>
        <p:txBody>
          <a:bodyPr spcFirstLastPara="1" wrap="square" lIns="91425" tIns="91425" rIns="91425" bIns="91425" anchor="t" anchorCtr="0">
            <a:normAutofit fontScale="47500" lnSpcReduction="20000"/>
          </a:bodyPr>
          <a:lstStyle/>
          <a:p>
            <a:pPr marL="457200" lvl="0" indent="-307486" algn="l" rtl="0">
              <a:spcBef>
                <a:spcPts val="0"/>
              </a:spcBef>
              <a:spcAft>
                <a:spcPts val="0"/>
              </a:spcAft>
              <a:buSzPct val="100000"/>
              <a:buFont typeface="Nunito"/>
              <a:buChar char="❏"/>
            </a:pPr>
            <a:r>
              <a:rPr lang="en-CA" sz="2615">
                <a:latin typeface="Nunito"/>
                <a:ea typeface="Nunito"/>
                <a:cs typeface="Nunito"/>
                <a:sym typeface="Nunito"/>
              </a:rPr>
              <a:t>Robotics					</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machine tools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packaging machinery</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printing presses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plastic manufacturing equipment</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presses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semiconductor manufacturing machines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test benches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pick and place machinery</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measurement systems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power plants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substations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material handling applications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baggage handling systems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stage control systems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automated assembly systems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pulp and paper machinery</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tunnel control systems</a:t>
            </a:r>
            <a:endParaRPr sz="2615">
              <a:latin typeface="Nunito"/>
              <a:ea typeface="Nunito"/>
              <a:cs typeface="Nunito"/>
              <a:sym typeface="Nunito"/>
            </a:endParaRPr>
          </a:p>
          <a:p>
            <a:pPr marL="457200" lvl="0" indent="-307486" algn="l" rtl="0">
              <a:spcBef>
                <a:spcPts val="0"/>
              </a:spcBef>
              <a:spcAft>
                <a:spcPts val="0"/>
              </a:spcAft>
              <a:buSzPct val="100000"/>
              <a:buFont typeface="Nunito"/>
              <a:buChar char="❏"/>
            </a:pPr>
            <a:r>
              <a:rPr lang="en-CA" sz="2615">
                <a:latin typeface="Nunito"/>
                <a:ea typeface="Nunito"/>
                <a:cs typeface="Nunito"/>
                <a:sym typeface="Nunito"/>
              </a:rPr>
              <a:t>welding machinery</a:t>
            </a:r>
            <a:endParaRPr sz="2615">
              <a:latin typeface="Nunito"/>
              <a:ea typeface="Nunito"/>
              <a:cs typeface="Nunito"/>
              <a:sym typeface="Nunito"/>
            </a:endParaRPr>
          </a:p>
          <a:p>
            <a:pPr marL="457200" lvl="0" indent="0" algn="l" rtl="0">
              <a:spcBef>
                <a:spcPts val="0"/>
              </a:spcBef>
              <a:spcAft>
                <a:spcPts val="0"/>
              </a:spcAft>
              <a:buNone/>
            </a:pPr>
            <a:endParaRPr sz="2615"/>
          </a:p>
          <a:p>
            <a:pPr marL="0" lvl="0" indent="0" algn="l" rtl="0">
              <a:spcBef>
                <a:spcPts val="0"/>
              </a:spcBef>
              <a:spcAft>
                <a:spcPts val="0"/>
              </a:spcAft>
              <a:buNone/>
            </a:pPr>
            <a:endParaRPr sz="2615"/>
          </a:p>
          <a:p>
            <a:pPr marL="0" lvl="0" indent="0" algn="l" rtl="0">
              <a:spcBef>
                <a:spcPts val="0"/>
              </a:spcBef>
              <a:spcAft>
                <a:spcPts val="0"/>
              </a:spcAft>
              <a:buNone/>
            </a:pPr>
            <a:endParaRPr/>
          </a:p>
        </p:txBody>
      </p:sp>
      <p:sp>
        <p:nvSpPr>
          <p:cNvPr id="189" name="Google Shape;189;p22"/>
          <p:cNvSpPr txBox="1"/>
          <p:nvPr/>
        </p:nvSpPr>
        <p:spPr>
          <a:xfrm>
            <a:off x="5224350" y="901375"/>
            <a:ext cx="3395400" cy="3486300"/>
          </a:xfrm>
          <a:prstGeom prst="rect">
            <a:avLst/>
          </a:prstGeom>
          <a:noFill/>
          <a:ln>
            <a:noFill/>
          </a:ln>
        </p:spPr>
        <p:txBody>
          <a:bodyPr spcFirstLastPara="1" wrap="square" lIns="91425" tIns="91425" rIns="91425" bIns="91425" anchor="t" anchorCtr="0">
            <a:noAutofit/>
          </a:bodyPr>
          <a:lstStyle/>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cranes and lifts</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farm machinery</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offshore applications</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sawmills</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window manufacturing equipment</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building automation systems</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iron and steelworks</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wind turbines</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furniture manufacturing equipment</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milling machinery</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automated guided vehicles</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entertainment automation</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medical devices</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woodworking machinery</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flat glass manufacturing equipment</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weighing systems</a:t>
            </a:r>
            <a:endParaRPr sz="1300">
              <a:solidFill>
                <a:schemeClr val="lt1"/>
              </a:solidFill>
              <a:latin typeface="Nunito"/>
              <a:ea typeface="Nunito"/>
              <a:cs typeface="Nunito"/>
              <a:sym typeface="Nunito"/>
            </a:endParaRPr>
          </a:p>
          <a:p>
            <a:pPr marL="457200" lvl="0" indent="-311150" algn="l" rtl="0">
              <a:spcBef>
                <a:spcPts val="0"/>
              </a:spcBef>
              <a:spcAft>
                <a:spcPts val="0"/>
              </a:spcAft>
              <a:buClr>
                <a:schemeClr val="lt1"/>
              </a:buClr>
              <a:buSzPts val="1300"/>
              <a:buFont typeface="Nunito"/>
              <a:buChar char="❏"/>
            </a:pPr>
            <a:r>
              <a:rPr lang="en-CA" sz="1300">
                <a:solidFill>
                  <a:schemeClr val="lt1"/>
                </a:solidFill>
                <a:latin typeface="Nunito"/>
                <a:ea typeface="Nunito"/>
                <a:cs typeface="Nunito"/>
                <a:sym typeface="Nunito"/>
              </a:rPr>
              <a:t>and many more</a:t>
            </a:r>
            <a:endParaRPr sz="1300">
              <a:solidFill>
                <a:schemeClr val="lt1"/>
              </a:solidFill>
              <a:latin typeface="Nunito"/>
              <a:ea typeface="Nunito"/>
              <a:cs typeface="Nunito"/>
              <a:sym typeface="Nunito"/>
            </a:endParaRPr>
          </a:p>
          <a:p>
            <a:pPr marL="457200" lvl="0" indent="0" algn="l" rtl="0">
              <a:spcBef>
                <a:spcPts val="0"/>
              </a:spcBef>
              <a:spcAft>
                <a:spcPts val="0"/>
              </a:spcAft>
              <a:buNone/>
            </a:pPr>
            <a:endParaRPr sz="1300">
              <a:solidFill>
                <a:schemeClr val="dk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4"/>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endParaRPr/>
          </a:p>
        </p:txBody>
      </p:sp>
      <p:sp>
        <p:nvSpPr>
          <p:cNvPr id="202" name="Google Shape;202;p24"/>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CA" sz="2400"/>
              <a:t>EtherCat Frame</a:t>
            </a:r>
            <a:endParaRPr sz="2400"/>
          </a:p>
        </p:txBody>
      </p:sp>
      <p:pic>
        <p:nvPicPr>
          <p:cNvPr id="203" name="Google Shape;203;p24"/>
          <p:cNvPicPr preferRelativeResize="0"/>
          <p:nvPr/>
        </p:nvPicPr>
        <p:blipFill>
          <a:blip r:embed="rId3">
            <a:alphaModFix/>
          </a:blip>
          <a:stretch>
            <a:fillRect/>
          </a:stretch>
        </p:blipFill>
        <p:spPr>
          <a:xfrm>
            <a:off x="205125" y="729500"/>
            <a:ext cx="8575025" cy="26080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5"/>
          <p:cNvSpPr txBox="1">
            <a:spLocks noGrp="1"/>
          </p:cNvSpPr>
          <p:nvPr>
            <p:ph type="ctrTitle"/>
          </p:nvPr>
        </p:nvSpPr>
        <p:spPr>
          <a:xfrm>
            <a:off x="1858700" y="525370"/>
            <a:ext cx="5361300" cy="1043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CA"/>
              <a:t>Ethernet Header</a:t>
            </a:r>
            <a:endParaRPr/>
          </a:p>
        </p:txBody>
      </p:sp>
      <p:sp>
        <p:nvSpPr>
          <p:cNvPr id="209" name="Google Shape;209;p25"/>
          <p:cNvSpPr txBox="1">
            <a:spLocks noGrp="1"/>
          </p:cNvSpPr>
          <p:nvPr>
            <p:ph type="subTitle" idx="1"/>
          </p:nvPr>
        </p:nvSpPr>
        <p:spPr>
          <a:xfrm>
            <a:off x="446000" y="1436275"/>
            <a:ext cx="8470500" cy="3439500"/>
          </a:xfrm>
          <a:prstGeom prst="rect">
            <a:avLst/>
          </a:prstGeom>
        </p:spPr>
        <p:txBody>
          <a:bodyPr spcFirstLastPara="1" wrap="square" lIns="91425" tIns="91425" rIns="91425" bIns="91425" anchor="t" anchorCtr="0">
            <a:normAutofit/>
          </a:bodyPr>
          <a:lstStyle/>
          <a:p>
            <a:pPr marL="457200" lvl="0" indent="-323850" algn="l" rtl="0">
              <a:lnSpc>
                <a:spcPct val="115000"/>
              </a:lnSpc>
              <a:spcBef>
                <a:spcPts val="0"/>
              </a:spcBef>
              <a:spcAft>
                <a:spcPts val="0"/>
              </a:spcAft>
              <a:buClr>
                <a:srgbClr val="482400"/>
              </a:buClr>
              <a:buSzPts val="1500"/>
              <a:buFont typeface="Arial"/>
              <a:buChar char="●"/>
            </a:pPr>
            <a:r>
              <a:rPr lang="en-CA" b="1">
                <a:solidFill>
                  <a:srgbClr val="482400"/>
                </a:solidFill>
                <a:latin typeface="Arial"/>
                <a:ea typeface="Arial"/>
                <a:cs typeface="Arial"/>
                <a:sym typeface="Arial"/>
              </a:rPr>
              <a:t>Preamble: </a:t>
            </a:r>
            <a:r>
              <a:rPr lang="en-CA">
                <a:solidFill>
                  <a:srgbClr val="482400"/>
                </a:solidFill>
                <a:latin typeface="Arial"/>
                <a:ea typeface="Arial"/>
                <a:cs typeface="Arial"/>
                <a:sym typeface="Arial"/>
              </a:rPr>
              <a:t>It allows the receiver to synchronize with the timing of the received data, </a:t>
            </a:r>
            <a:r>
              <a:rPr lang="en-CA">
                <a:solidFill>
                  <a:srgbClr val="0D0D0D"/>
                </a:solidFill>
                <a:highlight>
                  <a:srgbClr val="FFFFFF"/>
                </a:highlight>
                <a:latin typeface="Roboto"/>
                <a:ea typeface="Roboto"/>
                <a:cs typeface="Roboto"/>
                <a:sym typeface="Roboto"/>
              </a:rPr>
              <a:t>It helps the receiver to detect the beginning of the frame.</a:t>
            </a:r>
            <a:endParaRPr>
              <a:solidFill>
                <a:srgbClr val="482400"/>
              </a:solidFill>
              <a:latin typeface="Arial"/>
              <a:ea typeface="Arial"/>
              <a:cs typeface="Arial"/>
              <a:sym typeface="Arial"/>
            </a:endParaRPr>
          </a:p>
          <a:p>
            <a:pPr marL="457200" lvl="0" indent="-330200" algn="l" rtl="0">
              <a:lnSpc>
                <a:spcPct val="115000"/>
              </a:lnSpc>
              <a:spcBef>
                <a:spcPts val="0"/>
              </a:spcBef>
              <a:spcAft>
                <a:spcPts val="0"/>
              </a:spcAft>
              <a:buClr>
                <a:srgbClr val="482400"/>
              </a:buClr>
              <a:buSzPts val="1600"/>
              <a:buFont typeface="Arial"/>
              <a:buChar char="●"/>
            </a:pPr>
            <a:r>
              <a:rPr lang="en-CA" b="1">
                <a:solidFill>
                  <a:srgbClr val="482400"/>
                </a:solidFill>
                <a:latin typeface="Arial"/>
                <a:ea typeface="Arial"/>
                <a:cs typeface="Arial"/>
                <a:sym typeface="Arial"/>
              </a:rPr>
              <a:t>SFD(</a:t>
            </a:r>
            <a:r>
              <a:rPr lang="en-CA" b="1">
                <a:solidFill>
                  <a:srgbClr val="0D0D0D"/>
                </a:solidFill>
                <a:highlight>
                  <a:srgbClr val="FFFFFF"/>
                </a:highlight>
                <a:latin typeface="Roboto"/>
                <a:ea typeface="Roboto"/>
                <a:cs typeface="Roboto"/>
                <a:sym typeface="Roboto"/>
              </a:rPr>
              <a:t>Start Frame Delimiter)</a:t>
            </a:r>
            <a:r>
              <a:rPr lang="en-CA" b="1">
                <a:solidFill>
                  <a:srgbClr val="482400"/>
                </a:solidFill>
                <a:latin typeface="Arial"/>
                <a:ea typeface="Arial"/>
                <a:cs typeface="Arial"/>
                <a:sym typeface="Arial"/>
              </a:rPr>
              <a:t>: </a:t>
            </a:r>
            <a:r>
              <a:rPr lang="en-CA">
                <a:solidFill>
                  <a:srgbClr val="482400"/>
                </a:solidFill>
                <a:latin typeface="Arial"/>
                <a:ea typeface="Arial"/>
                <a:cs typeface="Arial"/>
                <a:sym typeface="Arial"/>
              </a:rPr>
              <a:t>It is used to indicate the start of a new frame.</a:t>
            </a:r>
            <a:endParaRPr>
              <a:solidFill>
                <a:srgbClr val="482400"/>
              </a:solidFill>
              <a:latin typeface="Arial"/>
              <a:ea typeface="Arial"/>
              <a:cs typeface="Arial"/>
              <a:sym typeface="Arial"/>
            </a:endParaRPr>
          </a:p>
          <a:p>
            <a:pPr marL="457200" lvl="0" indent="-330200" algn="l" rtl="0">
              <a:lnSpc>
                <a:spcPct val="115000"/>
              </a:lnSpc>
              <a:spcBef>
                <a:spcPts val="0"/>
              </a:spcBef>
              <a:spcAft>
                <a:spcPts val="0"/>
              </a:spcAft>
              <a:buClr>
                <a:srgbClr val="482400"/>
              </a:buClr>
              <a:buSzPts val="1600"/>
              <a:buFont typeface="Arial"/>
              <a:buChar char="●"/>
            </a:pPr>
            <a:r>
              <a:rPr lang="en-CA" b="1">
                <a:solidFill>
                  <a:srgbClr val="0D0D0D"/>
                </a:solidFill>
                <a:highlight>
                  <a:srgbClr val="FFFFFF"/>
                </a:highlight>
                <a:latin typeface="Roboto"/>
                <a:ea typeface="Roboto"/>
                <a:cs typeface="Roboto"/>
                <a:sym typeface="Roboto"/>
              </a:rPr>
              <a:t>Destination Address (DA): </a:t>
            </a:r>
            <a:r>
              <a:rPr lang="en-CA">
                <a:solidFill>
                  <a:srgbClr val="0D0D0D"/>
                </a:solidFill>
                <a:highlight>
                  <a:srgbClr val="FFFFFF"/>
                </a:highlight>
                <a:latin typeface="Roboto"/>
                <a:ea typeface="Roboto"/>
                <a:cs typeface="Roboto"/>
                <a:sym typeface="Roboto"/>
              </a:rPr>
              <a:t>The Destination Address field specifies the address of the device intended to receive the EtherCAT frame.</a:t>
            </a:r>
            <a:endParaRPr>
              <a:solidFill>
                <a:srgbClr val="0D0D0D"/>
              </a:solidFill>
              <a:highlight>
                <a:srgbClr val="FFFFFF"/>
              </a:highlight>
              <a:latin typeface="Roboto"/>
              <a:ea typeface="Roboto"/>
              <a:cs typeface="Roboto"/>
              <a:sym typeface="Roboto"/>
            </a:endParaRPr>
          </a:p>
          <a:p>
            <a:pPr marL="457200" lvl="0" indent="-330200" algn="l" rtl="0">
              <a:lnSpc>
                <a:spcPct val="115000"/>
              </a:lnSpc>
              <a:spcBef>
                <a:spcPts val="0"/>
              </a:spcBef>
              <a:spcAft>
                <a:spcPts val="0"/>
              </a:spcAft>
              <a:buClr>
                <a:srgbClr val="0D0D0D"/>
              </a:buClr>
              <a:buSzPts val="1600"/>
              <a:buFont typeface="Roboto"/>
              <a:buChar char="●"/>
            </a:pPr>
            <a:r>
              <a:rPr lang="en-CA" b="1">
                <a:solidFill>
                  <a:srgbClr val="0D0D0D"/>
                </a:solidFill>
                <a:highlight>
                  <a:srgbClr val="FFFFFF"/>
                </a:highlight>
                <a:latin typeface="Roboto"/>
                <a:ea typeface="Roboto"/>
                <a:cs typeface="Roboto"/>
                <a:sym typeface="Roboto"/>
              </a:rPr>
              <a:t>Source Address (SA): </a:t>
            </a:r>
            <a:r>
              <a:rPr lang="en-CA">
                <a:solidFill>
                  <a:srgbClr val="0D0D0D"/>
                </a:solidFill>
                <a:highlight>
                  <a:srgbClr val="FFFFFF"/>
                </a:highlight>
                <a:latin typeface="Roboto"/>
                <a:ea typeface="Roboto"/>
                <a:cs typeface="Roboto"/>
                <a:sym typeface="Roboto"/>
              </a:rPr>
              <a:t>This field indicates the address of the device that transmitted the EtherCAT frame.</a:t>
            </a:r>
            <a:endParaRPr>
              <a:solidFill>
                <a:srgbClr val="0D0D0D"/>
              </a:solidFill>
              <a:highlight>
                <a:srgbClr val="FFFFFF"/>
              </a:highlight>
              <a:latin typeface="Roboto"/>
              <a:ea typeface="Roboto"/>
              <a:cs typeface="Roboto"/>
              <a:sym typeface="Roboto"/>
            </a:endParaRPr>
          </a:p>
          <a:p>
            <a:pPr marL="457200" lvl="0" indent="-330200" algn="l" rtl="0">
              <a:lnSpc>
                <a:spcPct val="115000"/>
              </a:lnSpc>
              <a:spcBef>
                <a:spcPts val="0"/>
              </a:spcBef>
              <a:spcAft>
                <a:spcPts val="0"/>
              </a:spcAft>
              <a:buClr>
                <a:srgbClr val="0D0D0D"/>
              </a:buClr>
              <a:buSzPts val="1600"/>
              <a:buFont typeface="Roboto"/>
              <a:buChar char="●"/>
            </a:pPr>
            <a:r>
              <a:rPr lang="en-CA" b="1">
                <a:solidFill>
                  <a:srgbClr val="0D0D0D"/>
                </a:solidFill>
                <a:highlight>
                  <a:srgbClr val="FFFFFF"/>
                </a:highlight>
                <a:latin typeface="Roboto"/>
                <a:ea typeface="Roboto"/>
                <a:cs typeface="Roboto"/>
                <a:sym typeface="Roboto"/>
              </a:rPr>
              <a:t>Ether Type:</a:t>
            </a:r>
            <a:r>
              <a:rPr lang="en-CA">
                <a:solidFill>
                  <a:srgbClr val="0D0D0D"/>
                </a:solidFill>
                <a:highlight>
                  <a:srgbClr val="FFFFFF"/>
                </a:highlight>
                <a:latin typeface="Roboto"/>
                <a:ea typeface="Roboto"/>
                <a:cs typeface="Roboto"/>
                <a:sym typeface="Roboto"/>
              </a:rPr>
              <a:t> This field indicates the protocol type of the payload data encapsulated within the frame devices can determine the used protocol and process it.</a:t>
            </a:r>
            <a:endParaRPr>
              <a:solidFill>
                <a:srgbClr val="0D0D0D"/>
              </a:solidFill>
              <a:highlight>
                <a:srgbClr val="FFFFFF"/>
              </a:highlight>
              <a:latin typeface="Roboto"/>
              <a:ea typeface="Roboto"/>
              <a:cs typeface="Roboto"/>
              <a:sym typeface="Roboto"/>
            </a:endParaRPr>
          </a:p>
          <a:p>
            <a:pPr marL="0" lvl="0" indent="0" algn="ctr"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6"/>
          <p:cNvSpPr txBox="1">
            <a:spLocks noGrp="1"/>
          </p:cNvSpPr>
          <p:nvPr>
            <p:ph type="ctrTitle"/>
          </p:nvPr>
        </p:nvSpPr>
        <p:spPr>
          <a:xfrm>
            <a:off x="1069675" y="415775"/>
            <a:ext cx="7189200" cy="1315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CA"/>
              <a:t>ECAT Frame</a:t>
            </a:r>
            <a:endParaRPr/>
          </a:p>
        </p:txBody>
      </p:sp>
      <p:sp>
        <p:nvSpPr>
          <p:cNvPr id="215" name="Google Shape;215;p26"/>
          <p:cNvSpPr txBox="1">
            <a:spLocks noGrp="1"/>
          </p:cNvSpPr>
          <p:nvPr>
            <p:ph type="subTitle" idx="1"/>
          </p:nvPr>
        </p:nvSpPr>
        <p:spPr>
          <a:xfrm>
            <a:off x="400650" y="1364500"/>
            <a:ext cx="8538600" cy="362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b="1">
                <a:solidFill>
                  <a:schemeClr val="dk2"/>
                </a:solidFill>
              </a:rPr>
              <a:t>Frame HDR: </a:t>
            </a:r>
            <a:r>
              <a:rPr lang="en-CA">
                <a:solidFill>
                  <a:srgbClr val="0D0D0D"/>
                </a:solidFill>
                <a:highlight>
                  <a:srgbClr val="FFFFFF"/>
                </a:highlight>
                <a:latin typeface="Roboto"/>
                <a:ea typeface="Roboto"/>
                <a:cs typeface="Roboto"/>
                <a:sym typeface="Roboto"/>
              </a:rPr>
              <a:t>The frame header contains essential information about the frame, including its type, length, and other control flags. The specific fields within the frame header includes:</a:t>
            </a:r>
            <a:endParaRPr>
              <a:solidFill>
                <a:srgbClr val="0D0D0D"/>
              </a:solidFill>
              <a:highlight>
                <a:srgbClr val="FFFFFF"/>
              </a:highlight>
              <a:latin typeface="Roboto"/>
              <a:ea typeface="Roboto"/>
              <a:cs typeface="Roboto"/>
              <a:sym typeface="Roboto"/>
            </a:endParaRPr>
          </a:p>
          <a:p>
            <a:pPr marL="457200" lvl="0" indent="-330200" algn="l" rtl="0">
              <a:lnSpc>
                <a:spcPct val="115000"/>
              </a:lnSpc>
              <a:spcBef>
                <a:spcPts val="0"/>
              </a:spcBef>
              <a:spcAft>
                <a:spcPts val="0"/>
              </a:spcAft>
              <a:buClr>
                <a:srgbClr val="0D0D0D"/>
              </a:buClr>
              <a:buSzPts val="1600"/>
              <a:buFont typeface="Roboto"/>
              <a:buChar char="●"/>
            </a:pPr>
            <a:r>
              <a:rPr lang="en-CA" b="1">
                <a:solidFill>
                  <a:srgbClr val="0D0D0D"/>
                </a:solidFill>
                <a:highlight>
                  <a:srgbClr val="FFFFFF"/>
                </a:highlight>
                <a:latin typeface="Roboto"/>
                <a:ea typeface="Roboto"/>
                <a:cs typeface="Roboto"/>
                <a:sym typeface="Roboto"/>
              </a:rPr>
              <a:t>Frame Type: </a:t>
            </a:r>
            <a:r>
              <a:rPr lang="en-CA">
                <a:solidFill>
                  <a:srgbClr val="0D0D0D"/>
                </a:solidFill>
                <a:highlight>
                  <a:srgbClr val="FFFFFF"/>
                </a:highlight>
                <a:latin typeface="Roboto"/>
                <a:ea typeface="Roboto"/>
                <a:cs typeface="Roboto"/>
                <a:sym typeface="Roboto"/>
              </a:rPr>
              <a:t>Indicates the type of EtherCAT frame, such as data frame, acknowledge frame, or error frame.</a:t>
            </a:r>
            <a:endParaRPr>
              <a:solidFill>
                <a:srgbClr val="0D0D0D"/>
              </a:solidFill>
              <a:highlight>
                <a:srgbClr val="FFFFFF"/>
              </a:highlight>
              <a:latin typeface="Roboto"/>
              <a:ea typeface="Roboto"/>
              <a:cs typeface="Roboto"/>
              <a:sym typeface="Roboto"/>
            </a:endParaRPr>
          </a:p>
          <a:p>
            <a:pPr marL="457200" lvl="0" indent="-330200" algn="l" rtl="0">
              <a:lnSpc>
                <a:spcPct val="115000"/>
              </a:lnSpc>
              <a:spcBef>
                <a:spcPts val="0"/>
              </a:spcBef>
              <a:spcAft>
                <a:spcPts val="0"/>
              </a:spcAft>
              <a:buClr>
                <a:srgbClr val="0D0D0D"/>
              </a:buClr>
              <a:buSzPts val="1600"/>
              <a:buFont typeface="Roboto"/>
              <a:buChar char="●"/>
            </a:pPr>
            <a:r>
              <a:rPr lang="en-CA" b="1">
                <a:solidFill>
                  <a:srgbClr val="0D0D0D"/>
                </a:solidFill>
                <a:highlight>
                  <a:srgbClr val="FFFFFF"/>
                </a:highlight>
                <a:latin typeface="Roboto"/>
                <a:ea typeface="Roboto"/>
                <a:cs typeface="Roboto"/>
                <a:sym typeface="Roboto"/>
              </a:rPr>
              <a:t>Frame Length</a:t>
            </a:r>
            <a:r>
              <a:rPr lang="en-CA">
                <a:solidFill>
                  <a:srgbClr val="0D0D0D"/>
                </a:solidFill>
                <a:highlight>
                  <a:srgbClr val="FFFFFF"/>
                </a:highlight>
                <a:latin typeface="Roboto"/>
                <a:ea typeface="Roboto"/>
                <a:cs typeface="Roboto"/>
                <a:sym typeface="Roboto"/>
              </a:rPr>
              <a:t>: Specifies the length of the frame, including both the header and payload.</a:t>
            </a:r>
            <a:endParaRPr>
              <a:solidFill>
                <a:srgbClr val="0D0D0D"/>
              </a:solidFill>
              <a:highlight>
                <a:srgbClr val="FFFFFF"/>
              </a:highlight>
              <a:latin typeface="Roboto"/>
              <a:ea typeface="Roboto"/>
              <a:cs typeface="Roboto"/>
              <a:sym typeface="Roboto"/>
            </a:endParaRPr>
          </a:p>
          <a:p>
            <a:pPr marL="457200" lvl="0" indent="-330200" algn="l" rtl="0">
              <a:lnSpc>
                <a:spcPct val="115000"/>
              </a:lnSpc>
              <a:spcBef>
                <a:spcPts val="0"/>
              </a:spcBef>
              <a:spcAft>
                <a:spcPts val="0"/>
              </a:spcAft>
              <a:buClr>
                <a:srgbClr val="0D0D0D"/>
              </a:buClr>
              <a:buSzPts val="1600"/>
              <a:buFont typeface="Roboto"/>
              <a:buChar char="●"/>
            </a:pPr>
            <a:r>
              <a:rPr lang="en-CA" b="1">
                <a:solidFill>
                  <a:srgbClr val="0D0D0D"/>
                </a:solidFill>
                <a:highlight>
                  <a:srgbClr val="FFFFFF"/>
                </a:highlight>
                <a:latin typeface="Roboto"/>
                <a:ea typeface="Roboto"/>
                <a:cs typeface="Roboto"/>
                <a:sym typeface="Roboto"/>
              </a:rPr>
              <a:t>Flags:</a:t>
            </a:r>
            <a:r>
              <a:rPr lang="en-CA">
                <a:solidFill>
                  <a:srgbClr val="0D0D0D"/>
                </a:solidFill>
                <a:highlight>
                  <a:srgbClr val="FFFFFF"/>
                </a:highlight>
                <a:latin typeface="Roboto"/>
                <a:ea typeface="Roboto"/>
                <a:cs typeface="Roboto"/>
                <a:sym typeface="Roboto"/>
              </a:rPr>
              <a:t> Control flags indicating additional information about the frame, such as whether it contains process data or control information.</a:t>
            </a:r>
            <a:endParaRPr>
              <a:solidFill>
                <a:srgbClr val="0D0D0D"/>
              </a:solidFill>
              <a:highlight>
                <a:srgbClr val="FFFFFF"/>
              </a:highlight>
              <a:latin typeface="Roboto"/>
              <a:ea typeface="Roboto"/>
              <a:cs typeface="Roboto"/>
              <a:sym typeface="Roboto"/>
            </a:endParaRPr>
          </a:p>
          <a:p>
            <a:pPr marL="0" lvl="0" indent="0" algn="l" rtl="0">
              <a:spcBef>
                <a:spcPts val="0"/>
              </a:spcBef>
              <a:spcAft>
                <a:spcPts val="0"/>
              </a:spcAft>
              <a:buNone/>
            </a:pPr>
            <a:r>
              <a:rPr lang="en-CA" b="1">
                <a:solidFill>
                  <a:schemeClr val="dk2"/>
                </a:solidFill>
              </a:rPr>
              <a:t>Datagram: </a:t>
            </a:r>
            <a:r>
              <a:rPr lang="en-CA">
                <a:solidFill>
                  <a:srgbClr val="0D0D0D"/>
                </a:solidFill>
                <a:highlight>
                  <a:srgbClr val="FFFFFF"/>
                </a:highlight>
                <a:latin typeface="Roboto"/>
                <a:ea typeface="Roboto"/>
                <a:cs typeface="Roboto"/>
                <a:sym typeface="Roboto"/>
              </a:rPr>
              <a:t>This section of the frame carries the actual payload of the communication. It consists of one or more data segments, each containing information such as process data, control commands, or status updates. The structure and content of the data depend on the specific application and the devices involved in the communication.</a:t>
            </a:r>
            <a:endParaRPr>
              <a:solidFill>
                <a:srgbClr val="0D0D0D"/>
              </a:solidFill>
              <a:highlight>
                <a:srgbClr val="FFFFFF"/>
              </a:highlight>
              <a:latin typeface="Roboto"/>
              <a:ea typeface="Roboto"/>
              <a:cs typeface="Roboto"/>
              <a:sym typeface="Roboto"/>
            </a:endParaRPr>
          </a:p>
          <a:p>
            <a:pPr marL="457200" lvl="0" indent="0" algn="l" rtl="0">
              <a:lnSpc>
                <a:spcPct val="115000"/>
              </a:lnSpc>
              <a:spcBef>
                <a:spcPts val="0"/>
              </a:spcBef>
              <a:spcAft>
                <a:spcPts val="0"/>
              </a:spcAft>
              <a:buNone/>
            </a:pPr>
            <a:endParaRPr/>
          </a:p>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7"/>
          <p:cNvSpPr txBox="1">
            <a:spLocks noGrp="1"/>
          </p:cNvSpPr>
          <p:nvPr>
            <p:ph type="ctrTitle"/>
          </p:nvPr>
        </p:nvSpPr>
        <p:spPr>
          <a:xfrm>
            <a:off x="570750" y="1345600"/>
            <a:ext cx="8220900" cy="2449200"/>
          </a:xfrm>
          <a:prstGeom prst="rect">
            <a:avLst/>
          </a:prstGeom>
        </p:spPr>
        <p:txBody>
          <a:bodyPr spcFirstLastPara="1" wrap="square" lIns="91425" tIns="91425" rIns="91425" bIns="91425" anchor="ctr" anchorCtr="0">
            <a:noAutofit/>
          </a:bodyPr>
          <a:lstStyle/>
          <a:p>
            <a:pPr marL="457200" lvl="0" indent="-330200" algn="l" rtl="0">
              <a:lnSpc>
                <a:spcPct val="115000"/>
              </a:lnSpc>
              <a:spcBef>
                <a:spcPts val="0"/>
              </a:spcBef>
              <a:spcAft>
                <a:spcPts val="0"/>
              </a:spcAft>
              <a:buClr>
                <a:srgbClr val="0D0D0D"/>
              </a:buClr>
              <a:buSzPts val="1600"/>
              <a:buFont typeface="Roboto"/>
              <a:buChar char="●"/>
            </a:pPr>
            <a:r>
              <a:rPr lang="en-CA" sz="1600" b="1">
                <a:solidFill>
                  <a:srgbClr val="0D0D0D"/>
                </a:solidFill>
                <a:highlight>
                  <a:srgbClr val="FFFFFF"/>
                </a:highlight>
                <a:latin typeface="Roboto"/>
                <a:ea typeface="Roboto"/>
                <a:cs typeface="Roboto"/>
                <a:sym typeface="Roboto"/>
              </a:rPr>
              <a:t>Pad: </a:t>
            </a:r>
            <a:r>
              <a:rPr lang="en-CA" sz="1600">
                <a:solidFill>
                  <a:srgbClr val="0D0D0D"/>
                </a:solidFill>
                <a:highlight>
                  <a:srgbClr val="FFFFFF"/>
                </a:highlight>
                <a:latin typeface="Roboto"/>
                <a:ea typeface="Roboto"/>
                <a:cs typeface="Roboto"/>
                <a:sym typeface="Roboto"/>
              </a:rPr>
              <a:t>The padding field consists of additional bits (typically zeros) added to the end of the frame to increase its length. It helps to ensure the integrity of data transmission by maintaining the minimum frame length required for collision detection and network reliability.</a:t>
            </a:r>
            <a:endParaRPr sz="1600">
              <a:solidFill>
                <a:srgbClr val="0D0D0D"/>
              </a:solidFill>
              <a:highlight>
                <a:srgbClr val="FFFFFF"/>
              </a:highlight>
              <a:latin typeface="Roboto"/>
              <a:ea typeface="Roboto"/>
              <a:cs typeface="Roboto"/>
              <a:sym typeface="Roboto"/>
            </a:endParaRPr>
          </a:p>
          <a:p>
            <a:pPr marL="457200" lvl="0" indent="-330200" algn="l" rtl="0">
              <a:lnSpc>
                <a:spcPct val="115000"/>
              </a:lnSpc>
              <a:spcBef>
                <a:spcPts val="0"/>
              </a:spcBef>
              <a:spcAft>
                <a:spcPts val="0"/>
              </a:spcAft>
              <a:buClr>
                <a:srgbClr val="0D0D0D"/>
              </a:buClr>
              <a:buSzPts val="1600"/>
              <a:buFont typeface="Roboto"/>
              <a:buChar char="●"/>
            </a:pPr>
            <a:r>
              <a:rPr lang="en-CA" sz="1600" b="1">
                <a:solidFill>
                  <a:srgbClr val="0D0D0D"/>
                </a:solidFill>
                <a:highlight>
                  <a:srgbClr val="FFFFFF"/>
                </a:highlight>
                <a:latin typeface="Roboto"/>
                <a:ea typeface="Roboto"/>
                <a:cs typeface="Roboto"/>
                <a:sym typeface="Roboto"/>
              </a:rPr>
              <a:t>FCS(Frame Check Sequence):</a:t>
            </a:r>
            <a:r>
              <a:rPr lang="en-CA" sz="1600">
                <a:solidFill>
                  <a:srgbClr val="0D0D0D"/>
                </a:solidFill>
                <a:highlight>
                  <a:srgbClr val="FFFFFF"/>
                </a:highlight>
                <a:latin typeface="Roboto"/>
                <a:ea typeface="Roboto"/>
                <a:cs typeface="Roboto"/>
                <a:sym typeface="Roboto"/>
              </a:rPr>
              <a:t> It is used to detect and correct errors that may occur during transmission.</a:t>
            </a:r>
            <a:endParaRPr sz="1600"/>
          </a:p>
        </p:txBody>
      </p:sp>
      <p:sp>
        <p:nvSpPr>
          <p:cNvPr id="221" name="Google Shape;221;p27"/>
          <p:cNvSpPr txBox="1">
            <a:spLocks noGrp="1"/>
          </p:cNvSpPr>
          <p:nvPr>
            <p:ph type="subTitle" idx="1"/>
          </p:nvPr>
        </p:nvSpPr>
        <p:spPr>
          <a:xfrm>
            <a:off x="1858700" y="404424"/>
            <a:ext cx="5361300" cy="1213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sz="2400"/>
              <a:t>Ethernet</a:t>
            </a:r>
            <a:endParaRPr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8"/>
          <p:cNvSpPr txBox="1">
            <a:spLocks noGrp="1"/>
          </p:cNvSpPr>
          <p:nvPr>
            <p:ph type="ctrTitle"/>
          </p:nvPr>
        </p:nvSpPr>
        <p:spPr>
          <a:xfrm>
            <a:off x="1858700" y="1515673"/>
            <a:ext cx="5361300" cy="17553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CA"/>
              <a:t>Ethernet Vs Ethercat</a:t>
            </a:r>
            <a:endParaRPr/>
          </a:p>
          <a:p>
            <a:pPr marL="0" lvl="0" indent="0" algn="ctr" rtl="0">
              <a:spcBef>
                <a:spcPts val="0"/>
              </a:spcBef>
              <a:spcAft>
                <a:spcPts val="0"/>
              </a:spcAft>
              <a:buNone/>
            </a:pPr>
            <a:r>
              <a:rPr lang="en-CA"/>
              <a:t>(Topology difference)</a:t>
            </a:r>
            <a:endParaRPr/>
          </a:p>
        </p:txBody>
      </p:sp>
      <p:sp>
        <p:nvSpPr>
          <p:cNvPr id="227" name="Google Shape;227;p28"/>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en-CA"/>
              <a:t>Ethernet - bus topology</a:t>
            </a:r>
            <a:endParaRPr/>
          </a:p>
          <a:p>
            <a:pPr marL="0" lvl="0" indent="0" algn="ctr" rtl="0">
              <a:spcBef>
                <a:spcPts val="0"/>
              </a:spcBef>
              <a:spcAft>
                <a:spcPts val="0"/>
              </a:spcAft>
              <a:buNone/>
            </a:pPr>
            <a:r>
              <a:rPr lang="en-CA"/>
              <a:t>EtherCat - Daisy-chain topology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9"/>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endParaRPr/>
          </a:p>
        </p:txBody>
      </p:sp>
      <p:sp>
        <p:nvSpPr>
          <p:cNvPr id="233" name="Google Shape;233;p29"/>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234" name="Google Shape;234;p29"/>
          <p:cNvPicPr preferRelativeResize="0"/>
          <p:nvPr/>
        </p:nvPicPr>
        <p:blipFill>
          <a:blip r:embed="rId3">
            <a:alphaModFix/>
          </a:blip>
          <a:stretch>
            <a:fillRect/>
          </a:stretch>
        </p:blipFill>
        <p:spPr>
          <a:xfrm>
            <a:off x="1843088" y="1195388"/>
            <a:ext cx="5457825" cy="2752725"/>
          </a:xfrm>
          <a:prstGeom prst="rect">
            <a:avLst/>
          </a:prstGeom>
          <a:noFill/>
          <a:ln>
            <a:noFill/>
          </a:ln>
        </p:spPr>
      </p:pic>
      <p:sp>
        <p:nvSpPr>
          <p:cNvPr id="235" name="Google Shape;235;p29"/>
          <p:cNvSpPr txBox="1"/>
          <p:nvPr/>
        </p:nvSpPr>
        <p:spPr>
          <a:xfrm>
            <a:off x="3065375" y="4290025"/>
            <a:ext cx="38328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sz="1300">
                <a:solidFill>
                  <a:schemeClr val="dk2"/>
                </a:solidFill>
                <a:latin typeface="Calibri"/>
                <a:ea typeface="Calibri"/>
                <a:cs typeface="Calibri"/>
                <a:sym typeface="Calibri"/>
              </a:rPr>
              <a:t>Working of an EtherCat Frame in Daisy-chain topology.</a:t>
            </a:r>
            <a:endParaRPr sz="1300">
              <a:solidFill>
                <a:schemeClr val="dk2"/>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0"/>
          <p:cNvSpPr txBox="1">
            <a:spLocks noGrp="1"/>
          </p:cNvSpPr>
          <p:nvPr>
            <p:ph type="ctrTitle"/>
          </p:nvPr>
        </p:nvSpPr>
        <p:spPr>
          <a:xfrm>
            <a:off x="2464400" y="706825"/>
            <a:ext cx="4676100" cy="1020600"/>
          </a:xfrm>
          <a:prstGeom prst="rect">
            <a:avLst/>
          </a:prstGeom>
        </p:spPr>
        <p:txBody>
          <a:bodyPr spcFirstLastPara="1" wrap="square" lIns="91425" tIns="91425" rIns="91425" bIns="91425" anchor="ctr" anchorCtr="0">
            <a:normAutofit/>
          </a:bodyPr>
          <a:lstStyle/>
          <a:p>
            <a:pPr marL="457200" lvl="0" indent="457200" algn="l" rtl="0">
              <a:spcBef>
                <a:spcPts val="0"/>
              </a:spcBef>
              <a:spcAft>
                <a:spcPts val="0"/>
              </a:spcAft>
              <a:buNone/>
            </a:pPr>
            <a:r>
              <a:rPr lang="en-CA"/>
              <a:t>Limitations</a:t>
            </a:r>
            <a:endParaRPr/>
          </a:p>
        </p:txBody>
      </p:sp>
      <p:sp>
        <p:nvSpPr>
          <p:cNvPr id="241" name="Google Shape;241;p30"/>
          <p:cNvSpPr txBox="1">
            <a:spLocks noGrp="1"/>
          </p:cNvSpPr>
          <p:nvPr>
            <p:ph type="subTitle" idx="1"/>
          </p:nvPr>
        </p:nvSpPr>
        <p:spPr>
          <a:xfrm>
            <a:off x="400650" y="1727400"/>
            <a:ext cx="8447700" cy="3118200"/>
          </a:xfrm>
          <a:prstGeom prst="rect">
            <a:avLst/>
          </a:prstGeom>
        </p:spPr>
        <p:txBody>
          <a:bodyPr spcFirstLastPara="1" wrap="square" lIns="91425" tIns="91425" rIns="91425" bIns="91425" anchor="t" anchorCtr="0">
            <a:normAutofit/>
          </a:bodyPr>
          <a:lstStyle/>
          <a:p>
            <a:pPr marL="457200" lvl="0" indent="-330200" algn="l" rtl="0">
              <a:lnSpc>
                <a:spcPct val="115000"/>
              </a:lnSpc>
              <a:spcBef>
                <a:spcPts val="0"/>
              </a:spcBef>
              <a:spcAft>
                <a:spcPts val="0"/>
              </a:spcAft>
              <a:buClr>
                <a:srgbClr val="482400"/>
              </a:buClr>
              <a:buSzPts val="1600"/>
              <a:buFont typeface="Arial"/>
              <a:buChar char="●"/>
            </a:pPr>
            <a:r>
              <a:rPr lang="en-CA" b="1">
                <a:solidFill>
                  <a:srgbClr val="0D0D0D"/>
                </a:solidFill>
                <a:highlight>
                  <a:srgbClr val="FFFFFF"/>
                </a:highlight>
                <a:latin typeface="Roboto"/>
                <a:ea typeface="Roboto"/>
                <a:cs typeface="Roboto"/>
                <a:sym typeface="Roboto"/>
              </a:rPr>
              <a:t>Complex setup:</a:t>
            </a:r>
            <a:r>
              <a:rPr lang="en-CA" sz="1200">
                <a:solidFill>
                  <a:srgbClr val="0D0D0D"/>
                </a:solidFill>
                <a:highlight>
                  <a:srgbClr val="FFFFFF"/>
                </a:highlight>
                <a:latin typeface="Roboto"/>
                <a:ea typeface="Roboto"/>
                <a:cs typeface="Roboto"/>
                <a:sym typeface="Roboto"/>
              </a:rPr>
              <a:t> </a:t>
            </a:r>
            <a:r>
              <a:rPr lang="en-CA">
                <a:solidFill>
                  <a:srgbClr val="482400"/>
                </a:solidFill>
                <a:latin typeface="Arial"/>
                <a:ea typeface="Arial"/>
                <a:cs typeface="Arial"/>
                <a:sym typeface="Arial"/>
              </a:rPr>
              <a:t>not easy to set up, requires expertise and experience.</a:t>
            </a:r>
            <a:endParaRPr>
              <a:solidFill>
                <a:srgbClr val="482400"/>
              </a:solidFill>
              <a:latin typeface="Arial"/>
              <a:ea typeface="Arial"/>
              <a:cs typeface="Arial"/>
              <a:sym typeface="Arial"/>
            </a:endParaRPr>
          </a:p>
          <a:p>
            <a:pPr marL="457200" lvl="0" indent="-330200" algn="l" rtl="0">
              <a:lnSpc>
                <a:spcPct val="115000"/>
              </a:lnSpc>
              <a:spcBef>
                <a:spcPts val="0"/>
              </a:spcBef>
              <a:spcAft>
                <a:spcPts val="0"/>
              </a:spcAft>
              <a:buClr>
                <a:srgbClr val="482400"/>
              </a:buClr>
              <a:buSzPts val="1600"/>
              <a:buFont typeface="Arial"/>
              <a:buChar char="●"/>
            </a:pPr>
            <a:r>
              <a:rPr lang="en-CA" b="1">
                <a:solidFill>
                  <a:srgbClr val="0D0D0D"/>
                </a:solidFill>
                <a:highlight>
                  <a:srgbClr val="FFFFFF"/>
                </a:highlight>
                <a:latin typeface="Roboto"/>
                <a:ea typeface="Roboto"/>
                <a:cs typeface="Roboto"/>
                <a:sym typeface="Roboto"/>
              </a:rPr>
              <a:t>Compatibility issues:</a:t>
            </a:r>
            <a:r>
              <a:rPr lang="en-CA">
                <a:solidFill>
                  <a:srgbClr val="0D0D0D"/>
                </a:solidFill>
                <a:highlight>
                  <a:srgbClr val="FFFFFF"/>
                </a:highlight>
                <a:latin typeface="Roboto"/>
                <a:ea typeface="Roboto"/>
                <a:cs typeface="Roboto"/>
                <a:sym typeface="Roboto"/>
              </a:rPr>
              <a:t> inoperability between devices from different manufacturers.</a:t>
            </a:r>
            <a:endParaRPr>
              <a:solidFill>
                <a:srgbClr val="482400"/>
              </a:solidFill>
              <a:latin typeface="Arial"/>
              <a:ea typeface="Arial"/>
              <a:cs typeface="Arial"/>
              <a:sym typeface="Arial"/>
            </a:endParaRPr>
          </a:p>
          <a:p>
            <a:pPr marL="457200" lvl="0" indent="-330200" algn="l" rtl="0">
              <a:lnSpc>
                <a:spcPct val="115000"/>
              </a:lnSpc>
              <a:spcBef>
                <a:spcPts val="0"/>
              </a:spcBef>
              <a:spcAft>
                <a:spcPts val="0"/>
              </a:spcAft>
              <a:buClr>
                <a:srgbClr val="482400"/>
              </a:buClr>
              <a:buSzPts val="1600"/>
              <a:buFont typeface="Arial"/>
              <a:buChar char="●"/>
            </a:pPr>
            <a:r>
              <a:rPr lang="en-CA" b="1">
                <a:solidFill>
                  <a:srgbClr val="0D0D0D"/>
                </a:solidFill>
                <a:highlight>
                  <a:srgbClr val="FFFFFF"/>
                </a:highlight>
                <a:latin typeface="Roboto"/>
                <a:ea typeface="Roboto"/>
                <a:cs typeface="Roboto"/>
                <a:sym typeface="Roboto"/>
              </a:rPr>
              <a:t>Daisy-chain topology: </a:t>
            </a:r>
            <a:r>
              <a:rPr lang="en-CA">
                <a:solidFill>
                  <a:srgbClr val="0D0D0D"/>
                </a:solidFill>
                <a:highlight>
                  <a:srgbClr val="FFFFFF"/>
                </a:highlight>
                <a:latin typeface="Roboto"/>
                <a:ea typeface="Roboto"/>
                <a:cs typeface="Roboto"/>
                <a:sym typeface="Roboto"/>
              </a:rPr>
              <a:t>often delays in large/complex networks are inevitable.</a:t>
            </a:r>
            <a:endParaRPr b="1">
              <a:solidFill>
                <a:srgbClr val="0D0D0D"/>
              </a:solidFill>
              <a:highlight>
                <a:srgbClr val="FFFFFF"/>
              </a:highlight>
              <a:latin typeface="Roboto"/>
              <a:ea typeface="Roboto"/>
              <a:cs typeface="Roboto"/>
              <a:sym typeface="Roboto"/>
            </a:endParaRPr>
          </a:p>
          <a:p>
            <a:pPr marL="457200" lvl="0" indent="-330200" algn="l" rtl="0">
              <a:lnSpc>
                <a:spcPct val="115000"/>
              </a:lnSpc>
              <a:spcBef>
                <a:spcPts val="0"/>
              </a:spcBef>
              <a:spcAft>
                <a:spcPts val="0"/>
              </a:spcAft>
              <a:buClr>
                <a:srgbClr val="0D0D0D"/>
              </a:buClr>
              <a:buSzPts val="1600"/>
              <a:buFont typeface="Roboto"/>
              <a:buChar char="●"/>
            </a:pPr>
            <a:r>
              <a:rPr lang="en-CA" b="1">
                <a:solidFill>
                  <a:srgbClr val="0D0D0D"/>
                </a:solidFill>
                <a:highlight>
                  <a:srgbClr val="FFFFFF"/>
                </a:highlight>
                <a:latin typeface="Roboto"/>
                <a:ea typeface="Roboto"/>
                <a:cs typeface="Roboto"/>
                <a:sym typeface="Roboto"/>
              </a:rPr>
              <a:t>Single master device: </a:t>
            </a:r>
            <a:r>
              <a:rPr lang="en-CA">
                <a:solidFill>
                  <a:srgbClr val="0D0D0D"/>
                </a:solidFill>
                <a:highlight>
                  <a:srgbClr val="FFFFFF"/>
                </a:highlight>
                <a:latin typeface="Roboto"/>
                <a:ea typeface="Roboto"/>
                <a:cs typeface="Roboto"/>
                <a:sym typeface="Roboto"/>
              </a:rPr>
              <a:t>If the master device fails then the entire network will fail.</a:t>
            </a:r>
            <a:endParaRPr>
              <a:solidFill>
                <a:srgbClr val="0D0D0D"/>
              </a:solidFill>
              <a:highlight>
                <a:srgbClr val="FFFFFF"/>
              </a:highlight>
              <a:latin typeface="Roboto"/>
              <a:ea typeface="Roboto"/>
              <a:cs typeface="Roboto"/>
              <a:sym typeface="Roboto"/>
            </a:endParaRPr>
          </a:p>
          <a:p>
            <a:pPr marL="457200" lvl="0" indent="-330200" algn="l" rtl="0">
              <a:lnSpc>
                <a:spcPct val="115000"/>
              </a:lnSpc>
              <a:spcBef>
                <a:spcPts val="0"/>
              </a:spcBef>
              <a:spcAft>
                <a:spcPts val="0"/>
              </a:spcAft>
              <a:buClr>
                <a:srgbClr val="0D0D0D"/>
              </a:buClr>
              <a:buSzPts val="1600"/>
              <a:buFont typeface="Roboto"/>
              <a:buChar char="●"/>
            </a:pPr>
            <a:r>
              <a:rPr lang="en-CA" b="1">
                <a:solidFill>
                  <a:srgbClr val="0D0D0D"/>
                </a:solidFill>
                <a:highlight>
                  <a:srgbClr val="FFFFFF"/>
                </a:highlight>
                <a:latin typeface="Roboto"/>
                <a:ea typeface="Roboto"/>
                <a:cs typeface="Roboto"/>
                <a:sym typeface="Roboto"/>
              </a:rPr>
              <a:t>Determinism: </a:t>
            </a:r>
            <a:r>
              <a:rPr lang="en-CA" sz="1700">
                <a:solidFill>
                  <a:srgbClr val="0D0D0D"/>
                </a:solidFill>
                <a:highlight>
                  <a:srgbClr val="FFFFFF"/>
                </a:highlight>
                <a:latin typeface="Roboto"/>
                <a:ea typeface="Roboto"/>
                <a:cs typeface="Roboto"/>
                <a:sym typeface="Roboto"/>
              </a:rPr>
              <a:t>Determinism degrades in the large networks.</a:t>
            </a:r>
            <a:endParaRPr sz="1700">
              <a:solidFill>
                <a:srgbClr val="0D0D0D"/>
              </a:solidFill>
              <a:highlight>
                <a:srgbClr val="FFFFFF"/>
              </a:highlight>
              <a:latin typeface="Roboto"/>
              <a:ea typeface="Roboto"/>
              <a:cs typeface="Roboto"/>
              <a:sym typeface="Roboto"/>
            </a:endParaRPr>
          </a:p>
          <a:p>
            <a:pPr marL="457200" lvl="0" indent="-330200" algn="l" rtl="0">
              <a:lnSpc>
                <a:spcPct val="115000"/>
              </a:lnSpc>
              <a:spcBef>
                <a:spcPts val="0"/>
              </a:spcBef>
              <a:spcAft>
                <a:spcPts val="0"/>
              </a:spcAft>
              <a:buClr>
                <a:srgbClr val="0D0D0D"/>
              </a:buClr>
              <a:buSzPts val="1600"/>
              <a:buFont typeface="Roboto"/>
              <a:buChar char="●"/>
            </a:pPr>
            <a:r>
              <a:rPr lang="en-CA" b="1">
                <a:solidFill>
                  <a:srgbClr val="0D0D0D"/>
                </a:solidFill>
                <a:highlight>
                  <a:srgbClr val="FFFFFF"/>
                </a:highlight>
                <a:latin typeface="Roboto"/>
                <a:ea typeface="Roboto"/>
                <a:cs typeface="Roboto"/>
                <a:sym typeface="Roboto"/>
              </a:rPr>
              <a:t>Limited diagnostic tools: </a:t>
            </a:r>
            <a:r>
              <a:rPr lang="en-CA">
                <a:solidFill>
                  <a:srgbClr val="0D0D0D"/>
                </a:solidFill>
                <a:highlight>
                  <a:srgbClr val="FFFFFF"/>
                </a:highlight>
                <a:latin typeface="Roboto"/>
                <a:ea typeface="Roboto"/>
                <a:cs typeface="Roboto"/>
                <a:sym typeface="Roboto"/>
              </a:rPr>
              <a:t>Identifying and resolving errors requires specialised expertise. Also, the number of diagnostic tools are limited</a:t>
            </a:r>
            <a:r>
              <a:rPr lang="en-CA" sz="1200">
                <a:solidFill>
                  <a:srgbClr val="0D0D0D"/>
                </a:solidFill>
                <a:highlight>
                  <a:srgbClr val="FFFFFF"/>
                </a:highlight>
                <a:latin typeface="Roboto"/>
                <a:ea typeface="Roboto"/>
                <a:cs typeface="Roboto"/>
                <a:sym typeface="Roboto"/>
              </a:rPr>
              <a:t>.</a:t>
            </a:r>
            <a:endParaRPr>
              <a:solidFill>
                <a:srgbClr val="0D0D0D"/>
              </a:solidFill>
              <a:highlight>
                <a:srgbClr val="FFFFFF"/>
              </a:highlight>
              <a:latin typeface="Roboto"/>
              <a:ea typeface="Roboto"/>
              <a:cs typeface="Roboto"/>
              <a:sym typeface="Roboto"/>
            </a:endParaRPr>
          </a:p>
          <a:p>
            <a:pPr marL="0" lvl="0" indent="0" algn="ctr" rtl="0">
              <a:spcBef>
                <a:spcPts val="0"/>
              </a:spcBef>
              <a:spcAft>
                <a:spcPts val="0"/>
              </a:spcAft>
              <a:buNone/>
            </a:pPr>
            <a:endParaRPr sz="1200">
              <a:solidFill>
                <a:srgbClr val="0D0D0D"/>
              </a:solidFill>
              <a:highlight>
                <a:srgbClr val="FFFFFF"/>
              </a:highlight>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1"/>
          <p:cNvSpPr txBox="1">
            <a:spLocks noGrp="1"/>
          </p:cNvSpPr>
          <p:nvPr>
            <p:ph type="body" idx="1"/>
          </p:nvPr>
        </p:nvSpPr>
        <p:spPr>
          <a:xfrm>
            <a:off x="819150" y="1511525"/>
            <a:ext cx="3686100" cy="2927100"/>
          </a:xfrm>
          <a:prstGeom prst="rect">
            <a:avLst/>
          </a:prstGeom>
        </p:spPr>
        <p:txBody>
          <a:bodyPr spcFirstLastPara="1" wrap="square" lIns="91425" tIns="91425" rIns="91425" bIns="91425" anchor="t" anchorCtr="0">
            <a:normAutofit/>
          </a:bodyPr>
          <a:lstStyle/>
          <a:p>
            <a:pPr marL="457200" lvl="0" indent="-317500" algn="l" rtl="0">
              <a:spcBef>
                <a:spcPts val="0"/>
              </a:spcBef>
              <a:spcAft>
                <a:spcPts val="0"/>
              </a:spcAft>
              <a:buClr>
                <a:schemeClr val="lt1"/>
              </a:buClr>
              <a:buSzPts val="1400"/>
              <a:buChar char="●"/>
            </a:pPr>
            <a:r>
              <a:rPr lang="en-CA" sz="1400">
                <a:solidFill>
                  <a:schemeClr val="lt1"/>
                </a:solidFill>
              </a:rPr>
              <a:t>POE + EtherCAT Standards</a:t>
            </a:r>
            <a:endParaRPr sz="1400">
              <a:solidFill>
                <a:schemeClr val="lt1"/>
              </a:solidFill>
            </a:endParaRPr>
          </a:p>
          <a:p>
            <a:pPr marL="457200" lvl="0" indent="-317500" algn="l" rtl="0">
              <a:spcBef>
                <a:spcPts val="0"/>
              </a:spcBef>
              <a:spcAft>
                <a:spcPts val="0"/>
              </a:spcAft>
              <a:buClr>
                <a:schemeClr val="lt1"/>
              </a:buClr>
              <a:buSzPts val="1400"/>
              <a:buChar char="●"/>
            </a:pPr>
            <a:r>
              <a:rPr lang="en-CA" sz="1400">
                <a:solidFill>
                  <a:schemeClr val="lt1"/>
                </a:solidFill>
              </a:rPr>
              <a:t>Power gets sent with Data</a:t>
            </a:r>
            <a:endParaRPr sz="1400">
              <a:solidFill>
                <a:schemeClr val="lt1"/>
              </a:solidFill>
            </a:endParaRPr>
          </a:p>
          <a:p>
            <a:pPr marL="457200" lvl="0" indent="-317500" algn="l" rtl="0">
              <a:spcBef>
                <a:spcPts val="0"/>
              </a:spcBef>
              <a:spcAft>
                <a:spcPts val="0"/>
              </a:spcAft>
              <a:buClr>
                <a:schemeClr val="lt1"/>
              </a:buClr>
              <a:buSzPts val="1400"/>
              <a:buChar char="●"/>
            </a:pPr>
            <a:r>
              <a:rPr lang="en-CA" sz="1400">
                <a:solidFill>
                  <a:schemeClr val="lt1"/>
                </a:solidFill>
              </a:rPr>
              <a:t>One cable for power</a:t>
            </a:r>
            <a:endParaRPr sz="1400">
              <a:solidFill>
                <a:schemeClr val="lt1"/>
              </a:solidFill>
            </a:endParaRPr>
          </a:p>
          <a:p>
            <a:pPr marL="914400" lvl="1" indent="-317500" algn="l" rtl="0">
              <a:spcBef>
                <a:spcPts val="0"/>
              </a:spcBef>
              <a:spcAft>
                <a:spcPts val="0"/>
              </a:spcAft>
              <a:buClr>
                <a:schemeClr val="lt1"/>
              </a:buClr>
              <a:buSzPts val="1400"/>
              <a:buChar char="○"/>
            </a:pPr>
            <a:r>
              <a:rPr lang="en-CA" sz="1400">
                <a:solidFill>
                  <a:schemeClr val="lt1"/>
                </a:solidFill>
              </a:rPr>
              <a:t>Sensors, Actuators</a:t>
            </a:r>
            <a:endParaRPr sz="1400">
              <a:solidFill>
                <a:schemeClr val="lt1"/>
              </a:solidFill>
            </a:endParaRPr>
          </a:p>
          <a:p>
            <a:pPr marL="457200" lvl="0" indent="-317500" algn="l" rtl="0">
              <a:spcBef>
                <a:spcPts val="0"/>
              </a:spcBef>
              <a:spcAft>
                <a:spcPts val="0"/>
              </a:spcAft>
              <a:buClr>
                <a:schemeClr val="lt1"/>
              </a:buClr>
              <a:buSzPts val="1400"/>
              <a:buChar char="●"/>
            </a:pPr>
            <a:r>
              <a:rPr lang="en-CA" sz="1400">
                <a:solidFill>
                  <a:schemeClr val="lt1"/>
                </a:solidFill>
              </a:rPr>
              <a:t>Special M8 Connectors</a:t>
            </a:r>
            <a:endParaRPr sz="1400">
              <a:solidFill>
                <a:schemeClr val="lt1"/>
              </a:solidFill>
            </a:endParaRPr>
          </a:p>
          <a:p>
            <a:pPr marL="457200" lvl="0" indent="-317500" algn="l" rtl="0">
              <a:spcBef>
                <a:spcPts val="0"/>
              </a:spcBef>
              <a:spcAft>
                <a:spcPts val="0"/>
              </a:spcAft>
              <a:buClr>
                <a:schemeClr val="lt1"/>
              </a:buClr>
              <a:buSzPts val="1400"/>
              <a:buChar char="●"/>
            </a:pPr>
            <a:r>
              <a:rPr lang="en-CA" sz="1400">
                <a:solidFill>
                  <a:schemeClr val="lt1"/>
                </a:solidFill>
              </a:rPr>
              <a:t>Cost-Effective</a:t>
            </a:r>
            <a:endParaRPr sz="1400">
              <a:solidFill>
                <a:schemeClr val="lt1"/>
              </a:solidFill>
            </a:endParaRPr>
          </a:p>
          <a:p>
            <a:pPr marL="457200" lvl="0" indent="-317500" algn="l" rtl="0">
              <a:spcBef>
                <a:spcPts val="0"/>
              </a:spcBef>
              <a:spcAft>
                <a:spcPts val="0"/>
              </a:spcAft>
              <a:buClr>
                <a:schemeClr val="lt1"/>
              </a:buClr>
              <a:buSzPts val="1400"/>
              <a:buChar char="●"/>
            </a:pPr>
            <a:r>
              <a:rPr lang="en-CA" sz="1400">
                <a:solidFill>
                  <a:schemeClr val="lt1"/>
                </a:solidFill>
              </a:rPr>
              <a:t>Compact</a:t>
            </a:r>
            <a:endParaRPr sz="1400">
              <a:solidFill>
                <a:schemeClr val="lt1"/>
              </a:solidFill>
            </a:endParaRPr>
          </a:p>
        </p:txBody>
      </p:sp>
      <p:sp>
        <p:nvSpPr>
          <p:cNvPr id="247" name="Google Shape;247;p31"/>
          <p:cNvSpPr txBox="1">
            <a:spLocks noGrp="1"/>
          </p:cNvSpPr>
          <p:nvPr>
            <p:ph type="body" idx="2"/>
          </p:nvPr>
        </p:nvSpPr>
        <p:spPr>
          <a:xfrm>
            <a:off x="4638675" y="1511625"/>
            <a:ext cx="3686100" cy="2927100"/>
          </a:xfrm>
          <a:prstGeom prst="rect">
            <a:avLst/>
          </a:prstGeom>
        </p:spPr>
        <p:txBody>
          <a:bodyPr spcFirstLastPara="1" wrap="square" lIns="91425" tIns="91425" rIns="91425" bIns="91425" anchor="t" anchorCtr="0">
            <a:normAutofit/>
          </a:bodyPr>
          <a:lstStyle/>
          <a:p>
            <a:pPr marL="457200" lvl="0" indent="-317500" algn="l" rtl="0">
              <a:spcBef>
                <a:spcPts val="0"/>
              </a:spcBef>
              <a:spcAft>
                <a:spcPts val="0"/>
              </a:spcAft>
              <a:buClr>
                <a:schemeClr val="lt1"/>
              </a:buClr>
              <a:buSzPts val="1400"/>
              <a:buChar char="●"/>
            </a:pPr>
            <a:r>
              <a:rPr lang="en-CA" sz="1400">
                <a:solidFill>
                  <a:schemeClr val="lt1"/>
                </a:solidFill>
              </a:rPr>
              <a:t>Gigabit EtherCAT</a:t>
            </a:r>
            <a:endParaRPr sz="1400">
              <a:solidFill>
                <a:schemeClr val="lt1"/>
              </a:solidFill>
            </a:endParaRPr>
          </a:p>
          <a:p>
            <a:pPr marL="914400" lvl="1" indent="-317500" algn="l" rtl="0">
              <a:spcBef>
                <a:spcPts val="0"/>
              </a:spcBef>
              <a:spcAft>
                <a:spcPts val="0"/>
              </a:spcAft>
              <a:buClr>
                <a:schemeClr val="lt1"/>
              </a:buClr>
              <a:buSzPts val="1400"/>
              <a:buChar char="○"/>
            </a:pPr>
            <a:r>
              <a:rPr lang="en-CA" sz="1400">
                <a:solidFill>
                  <a:schemeClr val="lt1"/>
                </a:solidFill>
              </a:rPr>
              <a:t>1 Gbps</a:t>
            </a:r>
            <a:endParaRPr sz="1400">
              <a:solidFill>
                <a:schemeClr val="lt1"/>
              </a:solidFill>
            </a:endParaRPr>
          </a:p>
          <a:p>
            <a:pPr marL="457200" lvl="0" indent="-317500" algn="l" rtl="0">
              <a:spcBef>
                <a:spcPts val="0"/>
              </a:spcBef>
              <a:spcAft>
                <a:spcPts val="0"/>
              </a:spcAft>
              <a:buClr>
                <a:schemeClr val="lt1"/>
              </a:buClr>
              <a:buSzPts val="1400"/>
              <a:buChar char="●"/>
            </a:pPr>
            <a:r>
              <a:rPr lang="en-CA" sz="1400">
                <a:solidFill>
                  <a:schemeClr val="lt1"/>
                </a:solidFill>
              </a:rPr>
              <a:t>IEEE 802.3 Compatible</a:t>
            </a:r>
            <a:endParaRPr sz="1400">
              <a:solidFill>
                <a:schemeClr val="lt1"/>
              </a:solidFill>
            </a:endParaRPr>
          </a:p>
          <a:p>
            <a:pPr marL="457200" lvl="0" indent="-317500" algn="l" rtl="0">
              <a:spcBef>
                <a:spcPts val="0"/>
              </a:spcBef>
              <a:spcAft>
                <a:spcPts val="0"/>
              </a:spcAft>
              <a:buClr>
                <a:schemeClr val="lt1"/>
              </a:buClr>
              <a:buSzPts val="1400"/>
              <a:buChar char="●"/>
            </a:pPr>
            <a:r>
              <a:rPr lang="en-CA" sz="1400">
                <a:solidFill>
                  <a:schemeClr val="lt1"/>
                </a:solidFill>
              </a:rPr>
              <a:t>Compatible with all pre-existing EtherCAT systems</a:t>
            </a:r>
            <a:endParaRPr sz="1400">
              <a:solidFill>
                <a:schemeClr val="lt1"/>
              </a:solidFill>
            </a:endParaRPr>
          </a:p>
          <a:p>
            <a:pPr marL="457200" lvl="0" indent="-317500" algn="l" rtl="0">
              <a:spcBef>
                <a:spcPts val="0"/>
              </a:spcBef>
              <a:spcAft>
                <a:spcPts val="0"/>
              </a:spcAft>
              <a:buClr>
                <a:schemeClr val="lt1"/>
              </a:buClr>
              <a:buSzPts val="1400"/>
              <a:buChar char="●"/>
            </a:pPr>
            <a:r>
              <a:rPr lang="en-CA" sz="1400">
                <a:solidFill>
                  <a:schemeClr val="lt1"/>
                </a:solidFill>
              </a:rPr>
              <a:t>Focuses on branches</a:t>
            </a:r>
            <a:endParaRPr sz="1400">
              <a:solidFill>
                <a:schemeClr val="lt1"/>
              </a:solidFill>
            </a:endParaRPr>
          </a:p>
          <a:p>
            <a:pPr marL="914400" lvl="1" indent="-317500" algn="l" rtl="0">
              <a:spcBef>
                <a:spcPts val="0"/>
              </a:spcBef>
              <a:spcAft>
                <a:spcPts val="0"/>
              </a:spcAft>
              <a:buClr>
                <a:schemeClr val="lt1"/>
              </a:buClr>
              <a:buSzPts val="1400"/>
              <a:buChar char="○"/>
            </a:pPr>
            <a:r>
              <a:rPr lang="en-CA" sz="1400">
                <a:solidFill>
                  <a:schemeClr val="lt1"/>
                </a:solidFill>
              </a:rPr>
              <a:t>EtherCAT Branch Controllers (EBC)</a:t>
            </a:r>
            <a:endParaRPr sz="1400">
              <a:solidFill>
                <a:schemeClr val="lt1"/>
              </a:solidFill>
            </a:endParaRPr>
          </a:p>
          <a:p>
            <a:pPr marL="457200" lvl="0" indent="-317500" algn="l" rtl="0">
              <a:spcBef>
                <a:spcPts val="0"/>
              </a:spcBef>
              <a:spcAft>
                <a:spcPts val="0"/>
              </a:spcAft>
              <a:buClr>
                <a:schemeClr val="lt1"/>
              </a:buClr>
              <a:buSzPts val="1400"/>
              <a:buChar char="●"/>
            </a:pPr>
            <a:r>
              <a:rPr lang="en-CA" sz="1400">
                <a:solidFill>
                  <a:schemeClr val="lt1"/>
                </a:solidFill>
              </a:rPr>
              <a:t>EBCs act as nodes for individual segments</a:t>
            </a:r>
            <a:endParaRPr sz="1400">
              <a:solidFill>
                <a:schemeClr val="lt1"/>
              </a:solidFill>
            </a:endParaRPr>
          </a:p>
        </p:txBody>
      </p:sp>
      <p:graphicFrame>
        <p:nvGraphicFramePr>
          <p:cNvPr id="248" name="Google Shape;248;p31"/>
          <p:cNvGraphicFramePr/>
          <p:nvPr/>
        </p:nvGraphicFramePr>
        <p:xfrm>
          <a:off x="952500" y="665775"/>
          <a:ext cx="7239000" cy="707150"/>
        </p:xfrm>
        <a:graphic>
          <a:graphicData uri="http://schemas.openxmlformats.org/drawingml/2006/table">
            <a:tbl>
              <a:tblPr>
                <a:noFill/>
                <a:tableStyleId>{1D426B32-E02F-4134-8602-63C3B2107EF6}</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707150">
                <a:tc>
                  <a:txBody>
                    <a:bodyPr/>
                    <a:lstStyle/>
                    <a:p>
                      <a:pPr marL="0" lvl="0" indent="0" algn="ctr" rtl="0">
                        <a:spcBef>
                          <a:spcPts val="0"/>
                        </a:spcBef>
                        <a:spcAft>
                          <a:spcPts val="0"/>
                        </a:spcAft>
                        <a:buNone/>
                      </a:pPr>
                      <a:r>
                        <a:rPr lang="en-CA" sz="3400">
                          <a:solidFill>
                            <a:schemeClr val="lt1"/>
                          </a:solidFill>
                          <a:latin typeface="Nunito"/>
                          <a:ea typeface="Nunito"/>
                          <a:cs typeface="Nunito"/>
                          <a:sym typeface="Nunito"/>
                        </a:rPr>
                        <a:t>EtherCAT P</a:t>
                      </a:r>
                      <a:endParaRPr sz="3400">
                        <a:solidFill>
                          <a:schemeClr val="lt1"/>
                        </a:solidFill>
                        <a:latin typeface="Nunito"/>
                        <a:ea typeface="Nunito"/>
                        <a:cs typeface="Nunito"/>
                        <a:sym typeface="Nunito"/>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CA" sz="3400">
                          <a:solidFill>
                            <a:schemeClr val="lt1"/>
                          </a:solidFill>
                          <a:latin typeface="Nunito"/>
                          <a:ea typeface="Nunito"/>
                          <a:cs typeface="Nunito"/>
                          <a:sym typeface="Nunito"/>
                        </a:rPr>
                        <a:t>EtherCAT G</a:t>
                      </a:r>
                      <a:endParaRPr sz="3400">
                        <a:solidFill>
                          <a:schemeClr val="lt1"/>
                        </a:solidFill>
                        <a:latin typeface="Nunito"/>
                        <a:ea typeface="Nunito"/>
                        <a:cs typeface="Nunito"/>
                        <a:sym typeface="Nunito"/>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2"/>
          <p:cNvSpPr txBox="1">
            <a:spLocks noGrp="1"/>
          </p:cNvSpPr>
          <p:nvPr>
            <p:ph type="title"/>
          </p:nvPr>
        </p:nvSpPr>
        <p:spPr>
          <a:xfrm>
            <a:off x="819150" y="471175"/>
            <a:ext cx="7505700" cy="954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sz="3400"/>
              <a:t>EtherCAT G</a:t>
            </a:r>
            <a:endParaRPr sz="3400"/>
          </a:p>
        </p:txBody>
      </p:sp>
      <p:pic>
        <p:nvPicPr>
          <p:cNvPr id="254" name="Google Shape;254;p32"/>
          <p:cNvPicPr preferRelativeResize="0"/>
          <p:nvPr/>
        </p:nvPicPr>
        <p:blipFill>
          <a:blip r:embed="rId3">
            <a:alphaModFix/>
          </a:blip>
          <a:stretch>
            <a:fillRect/>
          </a:stretch>
        </p:blipFill>
        <p:spPr>
          <a:xfrm>
            <a:off x="2349688" y="1499350"/>
            <a:ext cx="4444615" cy="3038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3"/>
          <p:cNvSpPr txBox="1">
            <a:spLocks noGrp="1"/>
          </p:cNvSpPr>
          <p:nvPr>
            <p:ph type="ctrTitle"/>
          </p:nvPr>
        </p:nvSpPr>
        <p:spPr>
          <a:xfrm>
            <a:off x="1858700" y="1318797"/>
            <a:ext cx="5361300" cy="2505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CA" sz="3500">
                <a:latin typeface="Arial"/>
                <a:ea typeface="Arial"/>
                <a:cs typeface="Arial"/>
                <a:sym typeface="Arial"/>
              </a:rPr>
              <a:t>YouTube videos</a:t>
            </a:r>
            <a:endParaRPr/>
          </a:p>
        </p:txBody>
      </p:sp>
      <p:sp>
        <p:nvSpPr>
          <p:cNvPr id="260" name="Google Shape;260;p33"/>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266" name="Google Shape;266;p34" descr="https://www.AutomationDirect.com/ethercat-servo-systems?utm_source=rt-ykjEL4Y8&amp;utm_medium=VideoTeamDescription - (VID-XEM-0004) &#10; - AutomationDirect offers many ways to use EtherNet for communication, high speed I/O, motion and more. One of the most advanced options for industrial EtherNet on the market is EtherCAT. Today we take a look at what EtherCAT is, how it works, and why it is the PERFECT communication protocol for your next industrial network!&#10;&#10;Online Support Page: https://community.automationdirect.com/s/?utm_source=rt-ykjEL4Y8&amp;utm_medium=VideoTeamDescription&#10;&#10;**Please check our website for our most up-to-date product pricing and availability.&#10;&#10;Related AutomationDirect.com part numbers: IX7NHA004U-AD, IX7NHA008U-AD, IX7NHA010U-AD, IX7NHA020U-AD, IX7NHA035U-AD, APC-CN2NNA-AD, APCS-CN6K-AD, APC-CN3NNA-AD, APC-EF00BS-AD, IX7-CON-A, IX7-CON-B, IX7-CON-C, IX7-CON-D, IX7-CON-E, IX7-CON-F, L7P-CON-E, L7P-CON-F, L7P-CON-G, XBF-PN04B, XBF-PN08B" title="What is EtherCAT? From AutomationDirect">
            <a:hlinkClick r:id="rId3"/>
          </p:cNvPr>
          <p:cNvPicPr preferRelativeResize="0"/>
          <p:nvPr/>
        </p:nvPicPr>
        <p:blipFill>
          <a:blip r:embed="rId4">
            <a:alphaModFix/>
          </a:blip>
          <a:stretch>
            <a:fillRect/>
          </a:stretch>
        </p:blipFill>
        <p:spPr>
          <a:xfrm>
            <a:off x="1027313" y="577863"/>
            <a:ext cx="7089375" cy="39877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
                                        </p:tgtEl>
                                        <p:attrNameLst>
                                          <p:attrName>style.visibility</p:attrName>
                                        </p:attrNameLst>
                                      </p:cBhvr>
                                      <p:to>
                                        <p:strVal val="visible"/>
                                      </p:to>
                                    </p:set>
                                    <p:animEffect transition="in" filter="fade">
                                      <p:cBhvr>
                                        <p:cTn id="7" dur="1000"/>
                                        <p:tgtEl>
                                          <p:spTgt spid="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272" name="Google Shape;272;p35" descr="The EtherCAT Terminal system from Beckhoff is a modular I/O system consisting of electronic terminal blocks. The EtherCAT protocol remains fully intact down to the individual terminal. Suitable EtherCAT Terminals are available for all common digital and analog signal types encountered in the world of automation." title="EN | EtherCAT Terminals: The fast all-in-one system">
            <a:hlinkClick r:id="rId3"/>
          </p:cNvPr>
          <p:cNvPicPr preferRelativeResize="0"/>
          <p:nvPr/>
        </p:nvPicPr>
        <p:blipFill>
          <a:blip r:embed="rId4">
            <a:alphaModFix/>
          </a:blip>
          <a:stretch>
            <a:fillRect/>
          </a:stretch>
        </p:blipFill>
        <p:spPr>
          <a:xfrm>
            <a:off x="1234550" y="694438"/>
            <a:ext cx="6674900" cy="37546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fade">
                                      <p:cBhvr>
                                        <p:cTn id="7" dur="10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6"/>
          <p:cNvSpPr txBox="1">
            <a:spLocks noGrp="1"/>
          </p:cNvSpPr>
          <p:nvPr>
            <p:ph type="ctrTitle"/>
          </p:nvPr>
        </p:nvSpPr>
        <p:spPr>
          <a:xfrm>
            <a:off x="1858700" y="831547"/>
            <a:ext cx="5361300" cy="963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CA" sz="3500">
                <a:latin typeface="Arial"/>
                <a:ea typeface="Arial"/>
                <a:cs typeface="Arial"/>
                <a:sym typeface="Arial"/>
              </a:rPr>
              <a:t>References</a:t>
            </a:r>
            <a:endParaRPr/>
          </a:p>
        </p:txBody>
      </p:sp>
      <p:sp>
        <p:nvSpPr>
          <p:cNvPr id="278" name="Google Shape;278;p36"/>
          <p:cNvSpPr txBox="1">
            <a:spLocks noGrp="1"/>
          </p:cNvSpPr>
          <p:nvPr>
            <p:ph type="subTitle" idx="1"/>
          </p:nvPr>
        </p:nvSpPr>
        <p:spPr>
          <a:xfrm>
            <a:off x="1858700" y="2226278"/>
            <a:ext cx="5361300" cy="17097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CA" u="sng">
                <a:solidFill>
                  <a:schemeClr val="hlink"/>
                </a:solidFill>
                <a:hlinkClick r:id="rId3"/>
              </a:rPr>
              <a:t>https://en.wikipedia.org/wiki/EtherCAT</a:t>
            </a:r>
            <a:endParaRPr/>
          </a:p>
          <a:p>
            <a:pPr marL="0" lvl="0" indent="0" algn="l" rtl="0">
              <a:spcBef>
                <a:spcPts val="0"/>
              </a:spcBef>
              <a:spcAft>
                <a:spcPts val="0"/>
              </a:spcAft>
              <a:buNone/>
            </a:pPr>
            <a:r>
              <a:rPr lang="en-CA" u="sng">
                <a:solidFill>
                  <a:schemeClr val="hlink"/>
                </a:solidFill>
                <a:hlinkClick r:id="rId4"/>
              </a:rPr>
              <a:t>https://www.ethercat.org/default.htm</a:t>
            </a:r>
            <a:endParaRPr/>
          </a:p>
          <a:p>
            <a:pPr marL="0" lvl="0" indent="0" algn="l" rtl="0">
              <a:spcBef>
                <a:spcPts val="0"/>
              </a:spcBef>
              <a:spcAft>
                <a:spcPts val="0"/>
              </a:spcAft>
              <a:buNone/>
            </a:pPr>
            <a:r>
              <a:rPr lang="en-CA" u="sng">
                <a:solidFill>
                  <a:schemeClr val="hlink"/>
                </a:solidFill>
                <a:hlinkClick r:id="rId5"/>
              </a:rPr>
              <a:t>https://dewesoft.com/blog/what-is-ethercat-protocol</a:t>
            </a:r>
            <a:endParaRPr/>
          </a:p>
          <a:p>
            <a:pPr marL="0" lvl="0" indent="0" algn="l" rtl="0">
              <a:spcBef>
                <a:spcPts val="0"/>
              </a:spcBef>
              <a:spcAft>
                <a:spcPts val="0"/>
              </a:spcAft>
              <a:buNone/>
            </a:pPr>
            <a:r>
              <a:rPr lang="en-CA" u="sng">
                <a:solidFill>
                  <a:schemeClr val="hlink"/>
                </a:solidFill>
                <a:hlinkClick r:id="rId6"/>
              </a:rPr>
              <a:t>https://www.beckhoff.com/en-en/products/i-o/ethercat-p/?pk_campaign=AdWords-AdWordsSearch-ethercat_P_EN&amp;pk_kwd=ethercat%20p&amp;gad_source=1&amp;gclid=CjwKCAjwi_exBhA8EiwA_kU1MrE_sXjWdTFjA-bqhfcIQ0wlIJyqAoVIfH2kQoVpgm8j9UrXUj33zBoCT3gQAvD_BwE</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1176</Words>
  <Application>Microsoft Office PowerPoint</Application>
  <PresentationFormat>On-screen Show (16:9)</PresentationFormat>
  <Paragraphs>168</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Nunito</vt:lpstr>
      <vt:lpstr>Arial</vt:lpstr>
      <vt:lpstr>Calibri</vt:lpstr>
      <vt:lpstr>Roboto</vt:lpstr>
      <vt:lpstr>Shift</vt:lpstr>
      <vt:lpstr>EtherCAT</vt:lpstr>
      <vt:lpstr>What is EtherCAT?</vt:lpstr>
      <vt:lpstr>History &amp; Roadmap</vt:lpstr>
      <vt:lpstr>How it works</vt:lpstr>
      <vt:lpstr>Why use EtherCAT?</vt:lpstr>
      <vt:lpstr>“Contd”</vt:lpstr>
      <vt:lpstr>PowerPoint Presentation</vt:lpstr>
      <vt:lpstr>Features</vt:lpstr>
      <vt:lpstr>Topology</vt:lpstr>
      <vt:lpstr>EtherCAT Applications</vt:lpstr>
      <vt:lpstr>PowerPoint Presentation</vt:lpstr>
      <vt:lpstr>Ethernet Header</vt:lpstr>
      <vt:lpstr>ECAT Frame</vt:lpstr>
      <vt:lpstr>Pad: The padding field consists of additional bits (typically zeros) added to the end of the frame to increase its length. It helps to ensure the integrity of data transmission by maintaining the minimum frame length required for collision detection and network reliability. FCS(Frame Check Sequence): It is used to detect and correct errors that may occur during transmission.</vt:lpstr>
      <vt:lpstr>Ethernet Vs Ethercat (Topology difference)</vt:lpstr>
      <vt:lpstr>PowerPoint Presentation</vt:lpstr>
      <vt:lpstr>Limitations</vt:lpstr>
      <vt:lpstr>PowerPoint Presentation</vt:lpstr>
      <vt:lpstr>EtherCAT G</vt:lpstr>
      <vt:lpstr>YouTube videos</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Md Muhtashim Jahin</cp:lastModifiedBy>
  <cp:revision>1</cp:revision>
  <dcterms:modified xsi:type="dcterms:W3CDTF">2025-05-28T00:26:33Z</dcterms:modified>
</cp:coreProperties>
</file>