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Lst>
  <p:notesMasterIdLst>
    <p:notesMasterId r:id="rId23"/>
  </p:notesMasterIdLst>
  <p:sldIdLst>
    <p:sldId id="256" r:id="rId2"/>
    <p:sldId id="257" r:id="rId3"/>
    <p:sldId id="267" r:id="rId4"/>
    <p:sldId id="258" r:id="rId5"/>
    <p:sldId id="274" r:id="rId6"/>
    <p:sldId id="275" r:id="rId7"/>
    <p:sldId id="259" r:id="rId8"/>
    <p:sldId id="260" r:id="rId9"/>
    <p:sldId id="273" r:id="rId10"/>
    <p:sldId id="261" r:id="rId11"/>
    <p:sldId id="262" r:id="rId12"/>
    <p:sldId id="263" r:id="rId13"/>
    <p:sldId id="268" r:id="rId14"/>
    <p:sldId id="272" r:id="rId15"/>
    <p:sldId id="271" r:id="rId16"/>
    <p:sldId id="277" r:id="rId17"/>
    <p:sldId id="269" r:id="rId18"/>
    <p:sldId id="264" r:id="rId19"/>
    <p:sldId id="265" r:id="rId20"/>
    <p:sldId id="266" r:id="rId21"/>
    <p:sldId id="27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29"/>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A6A477-6CA6-428B-A435-E2413DCCE17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31FFD0C-FD36-4973-983D-67DAC987E6AA}">
      <dgm:prSet/>
      <dgm:spPr/>
      <dgm:t>
        <a:bodyPr/>
        <a:lstStyle/>
        <a:p>
          <a:r>
            <a:rPr lang="en-US"/>
            <a:t>RAPIEnet, which stands for Real-time Automation Protocols for Industrial Ethernet, is an industrial ethernet protocol created by South Korean firm LS Industrial Systems (now LS Electric) in the year 2008, and had additional standards incorporated in 2010.</a:t>
          </a:r>
        </a:p>
      </dgm:t>
    </dgm:pt>
    <dgm:pt modelId="{2D3E9C46-882D-4428-BB58-9EFFBE4C439E}" type="parTrans" cxnId="{28FDC9BE-CD60-429F-85E4-106DF406816E}">
      <dgm:prSet/>
      <dgm:spPr/>
      <dgm:t>
        <a:bodyPr/>
        <a:lstStyle/>
        <a:p>
          <a:endParaRPr lang="en-US"/>
        </a:p>
      </dgm:t>
    </dgm:pt>
    <dgm:pt modelId="{1B60E5D5-F0DD-4B97-A51B-F717A3C5778A}" type="sibTrans" cxnId="{28FDC9BE-CD60-429F-85E4-106DF406816E}">
      <dgm:prSet/>
      <dgm:spPr/>
      <dgm:t>
        <a:bodyPr/>
        <a:lstStyle/>
        <a:p>
          <a:endParaRPr lang="en-US"/>
        </a:p>
      </dgm:t>
    </dgm:pt>
    <dgm:pt modelId="{08A408E2-716C-47EB-BDFB-55FFBF978328}">
      <dgm:prSet/>
      <dgm:spPr/>
      <dgm:t>
        <a:bodyPr/>
        <a:lstStyle/>
        <a:p>
          <a:r>
            <a:rPr lang="en-US"/>
            <a:t>The protocol is designed to provide real-time communication and allow for seamless addition of devices onto a network.</a:t>
          </a:r>
        </a:p>
      </dgm:t>
    </dgm:pt>
    <dgm:pt modelId="{33C3C875-BE71-43B4-AB06-304C5B3CD1C5}" type="parTrans" cxnId="{FF3413EF-30AE-4CF1-8B2B-A1F576CBEB25}">
      <dgm:prSet/>
      <dgm:spPr/>
      <dgm:t>
        <a:bodyPr/>
        <a:lstStyle/>
        <a:p>
          <a:endParaRPr lang="en-US"/>
        </a:p>
      </dgm:t>
    </dgm:pt>
    <dgm:pt modelId="{EC0EE205-44AC-4AE6-AD18-C18E12DAC619}" type="sibTrans" cxnId="{FF3413EF-30AE-4CF1-8B2B-A1F576CBEB25}">
      <dgm:prSet/>
      <dgm:spPr/>
      <dgm:t>
        <a:bodyPr/>
        <a:lstStyle/>
        <a:p>
          <a:endParaRPr lang="en-US"/>
        </a:p>
      </dgm:t>
    </dgm:pt>
    <dgm:pt modelId="{B3DCBC78-0E83-45FD-A804-A8593E009425}">
      <dgm:prSet/>
      <dgm:spPr/>
      <dgm:t>
        <a:bodyPr/>
        <a:lstStyle/>
        <a:p>
          <a:r>
            <a:rPr lang="en-US"/>
            <a:t>This protocol was Korea’s first internationally recognized standard.</a:t>
          </a:r>
        </a:p>
      </dgm:t>
    </dgm:pt>
    <dgm:pt modelId="{C5F88C03-AD71-485B-B14D-BE9EC5062952}" type="parTrans" cxnId="{E0A0A6E7-685B-4753-9397-2F3CE049F3E0}">
      <dgm:prSet/>
      <dgm:spPr/>
      <dgm:t>
        <a:bodyPr/>
        <a:lstStyle/>
        <a:p>
          <a:endParaRPr lang="en-US"/>
        </a:p>
      </dgm:t>
    </dgm:pt>
    <dgm:pt modelId="{FCEF0A69-C0DB-4A1B-859B-050BF61D6EEB}" type="sibTrans" cxnId="{E0A0A6E7-685B-4753-9397-2F3CE049F3E0}">
      <dgm:prSet/>
      <dgm:spPr/>
      <dgm:t>
        <a:bodyPr/>
        <a:lstStyle/>
        <a:p>
          <a:endParaRPr lang="en-US"/>
        </a:p>
      </dgm:t>
    </dgm:pt>
    <dgm:pt modelId="{72E6C165-52E0-4D20-9B7A-D968EA09C289}" type="pres">
      <dgm:prSet presAssocID="{66A6A477-6CA6-428B-A435-E2413DCCE171}" presName="root" presStyleCnt="0">
        <dgm:presLayoutVars>
          <dgm:dir/>
          <dgm:resizeHandles val="exact"/>
        </dgm:presLayoutVars>
      </dgm:prSet>
      <dgm:spPr/>
    </dgm:pt>
    <dgm:pt modelId="{9E6B695E-3304-4B5F-90F0-C4C4C6C64D05}" type="pres">
      <dgm:prSet presAssocID="{731FFD0C-FD36-4973-983D-67DAC987E6AA}" presName="compNode" presStyleCnt="0"/>
      <dgm:spPr/>
    </dgm:pt>
    <dgm:pt modelId="{8E7700DB-8DAF-4758-9504-E186B4782864}" type="pres">
      <dgm:prSet presAssocID="{731FFD0C-FD36-4973-983D-67DAC987E6AA}" presName="bgRect" presStyleLbl="bgShp" presStyleIdx="0" presStyleCnt="3"/>
      <dgm:spPr/>
    </dgm:pt>
    <dgm:pt modelId="{EF3A36D5-3A98-47B7-A0DC-9AF5DCFDE2F9}" type="pres">
      <dgm:prSet presAssocID="{731FFD0C-FD36-4973-983D-67DAC987E6A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ireless router"/>
        </a:ext>
      </dgm:extLst>
    </dgm:pt>
    <dgm:pt modelId="{170E83DC-34A9-4096-90A2-657C6050D6A4}" type="pres">
      <dgm:prSet presAssocID="{731FFD0C-FD36-4973-983D-67DAC987E6AA}" presName="spaceRect" presStyleCnt="0"/>
      <dgm:spPr/>
    </dgm:pt>
    <dgm:pt modelId="{50BB1C03-4218-44DC-BEE8-C567447FF8BA}" type="pres">
      <dgm:prSet presAssocID="{731FFD0C-FD36-4973-983D-67DAC987E6AA}" presName="parTx" presStyleLbl="revTx" presStyleIdx="0" presStyleCnt="3">
        <dgm:presLayoutVars>
          <dgm:chMax val="0"/>
          <dgm:chPref val="0"/>
        </dgm:presLayoutVars>
      </dgm:prSet>
      <dgm:spPr/>
    </dgm:pt>
    <dgm:pt modelId="{94E01F89-6EBE-4284-8443-5455FA6760A2}" type="pres">
      <dgm:prSet presAssocID="{1B60E5D5-F0DD-4B97-A51B-F717A3C5778A}" presName="sibTrans" presStyleCnt="0"/>
      <dgm:spPr/>
    </dgm:pt>
    <dgm:pt modelId="{2A45A879-0024-4B15-B5AC-DA4B3DD3A516}" type="pres">
      <dgm:prSet presAssocID="{08A408E2-716C-47EB-BDFB-55FFBF978328}" presName="compNode" presStyleCnt="0"/>
      <dgm:spPr/>
    </dgm:pt>
    <dgm:pt modelId="{204FFB6A-64AD-471D-92DF-DA1D7C383538}" type="pres">
      <dgm:prSet presAssocID="{08A408E2-716C-47EB-BDFB-55FFBF978328}" presName="bgRect" presStyleLbl="bgShp" presStyleIdx="1" presStyleCnt="3"/>
      <dgm:spPr/>
    </dgm:pt>
    <dgm:pt modelId="{156D7549-0964-4061-AA26-1BED72F61E27}" type="pres">
      <dgm:prSet presAssocID="{08A408E2-716C-47EB-BDFB-55FFBF97832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erver"/>
        </a:ext>
      </dgm:extLst>
    </dgm:pt>
    <dgm:pt modelId="{7F00CF10-84D8-40B4-AB17-CF0B09FBF072}" type="pres">
      <dgm:prSet presAssocID="{08A408E2-716C-47EB-BDFB-55FFBF978328}" presName="spaceRect" presStyleCnt="0"/>
      <dgm:spPr/>
    </dgm:pt>
    <dgm:pt modelId="{B7B7DF24-319F-41BF-AFB7-28B12812AB10}" type="pres">
      <dgm:prSet presAssocID="{08A408E2-716C-47EB-BDFB-55FFBF978328}" presName="parTx" presStyleLbl="revTx" presStyleIdx="1" presStyleCnt="3">
        <dgm:presLayoutVars>
          <dgm:chMax val="0"/>
          <dgm:chPref val="0"/>
        </dgm:presLayoutVars>
      </dgm:prSet>
      <dgm:spPr/>
    </dgm:pt>
    <dgm:pt modelId="{7385D6A2-E04E-4991-A5D6-AE5FCE30FEF0}" type="pres">
      <dgm:prSet presAssocID="{EC0EE205-44AC-4AE6-AD18-C18E12DAC619}" presName="sibTrans" presStyleCnt="0"/>
      <dgm:spPr/>
    </dgm:pt>
    <dgm:pt modelId="{8CA3309D-CEAD-4F68-AC49-915F55773B4E}" type="pres">
      <dgm:prSet presAssocID="{B3DCBC78-0E83-45FD-A804-A8593E009425}" presName="compNode" presStyleCnt="0"/>
      <dgm:spPr/>
    </dgm:pt>
    <dgm:pt modelId="{61D00902-6067-4716-A0E6-0E2926EA54FF}" type="pres">
      <dgm:prSet presAssocID="{B3DCBC78-0E83-45FD-A804-A8593E009425}" presName="bgRect" presStyleLbl="bgShp" presStyleIdx="2" presStyleCnt="3"/>
      <dgm:spPr/>
    </dgm:pt>
    <dgm:pt modelId="{D5AC6968-39B7-417D-BF2E-B54748B2B5EF}" type="pres">
      <dgm:prSet presAssocID="{B3DCBC78-0E83-45FD-A804-A8593E00942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Europe-Africa"/>
        </a:ext>
      </dgm:extLst>
    </dgm:pt>
    <dgm:pt modelId="{F698FE47-A406-466F-91E7-2485E30ED20F}" type="pres">
      <dgm:prSet presAssocID="{B3DCBC78-0E83-45FD-A804-A8593E009425}" presName="spaceRect" presStyleCnt="0"/>
      <dgm:spPr/>
    </dgm:pt>
    <dgm:pt modelId="{AB7E3062-56C8-4BC4-80E8-CE77BAC82D5F}" type="pres">
      <dgm:prSet presAssocID="{B3DCBC78-0E83-45FD-A804-A8593E009425}" presName="parTx" presStyleLbl="revTx" presStyleIdx="2" presStyleCnt="3">
        <dgm:presLayoutVars>
          <dgm:chMax val="0"/>
          <dgm:chPref val="0"/>
        </dgm:presLayoutVars>
      </dgm:prSet>
      <dgm:spPr/>
    </dgm:pt>
  </dgm:ptLst>
  <dgm:cxnLst>
    <dgm:cxn modelId="{23C5042B-BAB0-4DC6-B3D2-1FBD912F4340}" type="presOf" srcId="{731FFD0C-FD36-4973-983D-67DAC987E6AA}" destId="{50BB1C03-4218-44DC-BEE8-C567447FF8BA}" srcOrd="0" destOrd="0" presId="urn:microsoft.com/office/officeart/2018/2/layout/IconVerticalSolidList"/>
    <dgm:cxn modelId="{77F48FAB-F09A-4464-B20F-D9F54F3B8E39}" type="presOf" srcId="{B3DCBC78-0E83-45FD-A804-A8593E009425}" destId="{AB7E3062-56C8-4BC4-80E8-CE77BAC82D5F}" srcOrd="0" destOrd="0" presId="urn:microsoft.com/office/officeart/2018/2/layout/IconVerticalSolidList"/>
    <dgm:cxn modelId="{28FDC9BE-CD60-429F-85E4-106DF406816E}" srcId="{66A6A477-6CA6-428B-A435-E2413DCCE171}" destId="{731FFD0C-FD36-4973-983D-67DAC987E6AA}" srcOrd="0" destOrd="0" parTransId="{2D3E9C46-882D-4428-BB58-9EFFBE4C439E}" sibTransId="{1B60E5D5-F0DD-4B97-A51B-F717A3C5778A}"/>
    <dgm:cxn modelId="{89BDA1E4-FE27-4030-937A-75C95E6CB2D0}" type="presOf" srcId="{08A408E2-716C-47EB-BDFB-55FFBF978328}" destId="{B7B7DF24-319F-41BF-AFB7-28B12812AB10}" srcOrd="0" destOrd="0" presId="urn:microsoft.com/office/officeart/2018/2/layout/IconVerticalSolidList"/>
    <dgm:cxn modelId="{E0A0A6E7-685B-4753-9397-2F3CE049F3E0}" srcId="{66A6A477-6CA6-428B-A435-E2413DCCE171}" destId="{B3DCBC78-0E83-45FD-A804-A8593E009425}" srcOrd="2" destOrd="0" parTransId="{C5F88C03-AD71-485B-B14D-BE9EC5062952}" sibTransId="{FCEF0A69-C0DB-4A1B-859B-050BF61D6EEB}"/>
    <dgm:cxn modelId="{FF3413EF-30AE-4CF1-8B2B-A1F576CBEB25}" srcId="{66A6A477-6CA6-428B-A435-E2413DCCE171}" destId="{08A408E2-716C-47EB-BDFB-55FFBF978328}" srcOrd="1" destOrd="0" parTransId="{33C3C875-BE71-43B4-AB06-304C5B3CD1C5}" sibTransId="{EC0EE205-44AC-4AE6-AD18-C18E12DAC619}"/>
    <dgm:cxn modelId="{A599D5F3-F84D-4150-9D8F-907190934F4A}" type="presOf" srcId="{66A6A477-6CA6-428B-A435-E2413DCCE171}" destId="{72E6C165-52E0-4D20-9B7A-D968EA09C289}" srcOrd="0" destOrd="0" presId="urn:microsoft.com/office/officeart/2018/2/layout/IconVerticalSolidList"/>
    <dgm:cxn modelId="{25535433-5299-4187-87F3-91DB6B12EB7B}" type="presParOf" srcId="{72E6C165-52E0-4D20-9B7A-D968EA09C289}" destId="{9E6B695E-3304-4B5F-90F0-C4C4C6C64D05}" srcOrd="0" destOrd="0" presId="urn:microsoft.com/office/officeart/2018/2/layout/IconVerticalSolidList"/>
    <dgm:cxn modelId="{BD72DE9A-84DA-4EED-ABE7-62239BFCA23C}" type="presParOf" srcId="{9E6B695E-3304-4B5F-90F0-C4C4C6C64D05}" destId="{8E7700DB-8DAF-4758-9504-E186B4782864}" srcOrd="0" destOrd="0" presId="urn:microsoft.com/office/officeart/2018/2/layout/IconVerticalSolidList"/>
    <dgm:cxn modelId="{F873ABD7-65D1-4BD5-B477-B48BF0355629}" type="presParOf" srcId="{9E6B695E-3304-4B5F-90F0-C4C4C6C64D05}" destId="{EF3A36D5-3A98-47B7-A0DC-9AF5DCFDE2F9}" srcOrd="1" destOrd="0" presId="urn:microsoft.com/office/officeart/2018/2/layout/IconVerticalSolidList"/>
    <dgm:cxn modelId="{52E00C98-152B-4E96-9DC6-569F1F70E84B}" type="presParOf" srcId="{9E6B695E-3304-4B5F-90F0-C4C4C6C64D05}" destId="{170E83DC-34A9-4096-90A2-657C6050D6A4}" srcOrd="2" destOrd="0" presId="urn:microsoft.com/office/officeart/2018/2/layout/IconVerticalSolidList"/>
    <dgm:cxn modelId="{E10393C1-1E35-47AA-9825-1C28F969A289}" type="presParOf" srcId="{9E6B695E-3304-4B5F-90F0-C4C4C6C64D05}" destId="{50BB1C03-4218-44DC-BEE8-C567447FF8BA}" srcOrd="3" destOrd="0" presId="urn:microsoft.com/office/officeart/2018/2/layout/IconVerticalSolidList"/>
    <dgm:cxn modelId="{85F82DD7-F32D-4520-9BA6-AAFC3D2B5AC0}" type="presParOf" srcId="{72E6C165-52E0-4D20-9B7A-D968EA09C289}" destId="{94E01F89-6EBE-4284-8443-5455FA6760A2}" srcOrd="1" destOrd="0" presId="urn:microsoft.com/office/officeart/2018/2/layout/IconVerticalSolidList"/>
    <dgm:cxn modelId="{8B91282B-5260-489C-B631-2460C5668F1E}" type="presParOf" srcId="{72E6C165-52E0-4D20-9B7A-D968EA09C289}" destId="{2A45A879-0024-4B15-B5AC-DA4B3DD3A516}" srcOrd="2" destOrd="0" presId="urn:microsoft.com/office/officeart/2018/2/layout/IconVerticalSolidList"/>
    <dgm:cxn modelId="{13F1CC30-86E7-4E8C-9763-6FF587110EFB}" type="presParOf" srcId="{2A45A879-0024-4B15-B5AC-DA4B3DD3A516}" destId="{204FFB6A-64AD-471D-92DF-DA1D7C383538}" srcOrd="0" destOrd="0" presId="urn:microsoft.com/office/officeart/2018/2/layout/IconVerticalSolidList"/>
    <dgm:cxn modelId="{384EAA3C-2B15-4B94-A014-9554C8A166DD}" type="presParOf" srcId="{2A45A879-0024-4B15-B5AC-DA4B3DD3A516}" destId="{156D7549-0964-4061-AA26-1BED72F61E27}" srcOrd="1" destOrd="0" presId="urn:microsoft.com/office/officeart/2018/2/layout/IconVerticalSolidList"/>
    <dgm:cxn modelId="{A379F25C-1635-430B-A65A-4EC9BDC77436}" type="presParOf" srcId="{2A45A879-0024-4B15-B5AC-DA4B3DD3A516}" destId="{7F00CF10-84D8-40B4-AB17-CF0B09FBF072}" srcOrd="2" destOrd="0" presId="urn:microsoft.com/office/officeart/2018/2/layout/IconVerticalSolidList"/>
    <dgm:cxn modelId="{D861EC52-99D0-4C07-B8AF-CFDDC5406EBE}" type="presParOf" srcId="{2A45A879-0024-4B15-B5AC-DA4B3DD3A516}" destId="{B7B7DF24-319F-41BF-AFB7-28B12812AB10}" srcOrd="3" destOrd="0" presId="urn:microsoft.com/office/officeart/2018/2/layout/IconVerticalSolidList"/>
    <dgm:cxn modelId="{8738EA22-F051-46E7-BEDE-C0CFF7CB8B53}" type="presParOf" srcId="{72E6C165-52E0-4D20-9B7A-D968EA09C289}" destId="{7385D6A2-E04E-4991-A5D6-AE5FCE30FEF0}" srcOrd="3" destOrd="0" presId="urn:microsoft.com/office/officeart/2018/2/layout/IconVerticalSolidList"/>
    <dgm:cxn modelId="{4D80728A-0C2E-4740-8300-F1EFAE4FE167}" type="presParOf" srcId="{72E6C165-52E0-4D20-9B7A-D968EA09C289}" destId="{8CA3309D-CEAD-4F68-AC49-915F55773B4E}" srcOrd="4" destOrd="0" presId="urn:microsoft.com/office/officeart/2018/2/layout/IconVerticalSolidList"/>
    <dgm:cxn modelId="{F7B95B19-3793-4F18-8EC8-A092AD3BA3D9}" type="presParOf" srcId="{8CA3309D-CEAD-4F68-AC49-915F55773B4E}" destId="{61D00902-6067-4716-A0E6-0E2926EA54FF}" srcOrd="0" destOrd="0" presId="urn:microsoft.com/office/officeart/2018/2/layout/IconVerticalSolidList"/>
    <dgm:cxn modelId="{07E09AD3-391D-478A-A4C1-EADC8AFCAC51}" type="presParOf" srcId="{8CA3309D-CEAD-4F68-AC49-915F55773B4E}" destId="{D5AC6968-39B7-417D-BF2E-B54748B2B5EF}" srcOrd="1" destOrd="0" presId="urn:microsoft.com/office/officeart/2018/2/layout/IconVerticalSolidList"/>
    <dgm:cxn modelId="{DF210E13-D766-48C0-BC34-BA653CD9FBBC}" type="presParOf" srcId="{8CA3309D-CEAD-4F68-AC49-915F55773B4E}" destId="{F698FE47-A406-466F-91E7-2485E30ED20F}" srcOrd="2" destOrd="0" presId="urn:microsoft.com/office/officeart/2018/2/layout/IconVerticalSolidList"/>
    <dgm:cxn modelId="{EFAC6CBD-1EBA-4D60-9105-65977164ED5E}" type="presParOf" srcId="{8CA3309D-CEAD-4F68-AC49-915F55773B4E}" destId="{AB7E3062-56C8-4BC4-80E8-CE77BAC82D5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8ACFCE-1256-45D3-83BD-9D47BB3CD7D0}"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1B3357A-C5FD-4CF7-ABBC-8F806DD50970}">
      <dgm:prSet/>
      <dgm:spPr/>
      <dgm:t>
        <a:bodyPr/>
        <a:lstStyle/>
        <a:p>
          <a:r>
            <a:rPr lang="en-US"/>
            <a:t>IEC 61784-2 CPF 17, 61158-3-21, 61158-4-21, 61158-5-21, 61158-6-21, 62439-7</a:t>
          </a:r>
        </a:p>
      </dgm:t>
    </dgm:pt>
    <dgm:pt modelId="{72510D0B-6B5D-4D25-B77C-D43272384C71}" type="parTrans" cxnId="{6C80BD70-88F5-4850-9FE3-8FF615604B3F}">
      <dgm:prSet/>
      <dgm:spPr/>
      <dgm:t>
        <a:bodyPr/>
        <a:lstStyle/>
        <a:p>
          <a:endParaRPr lang="en-US"/>
        </a:p>
      </dgm:t>
    </dgm:pt>
    <dgm:pt modelId="{0EDF5564-EB84-498D-9DD8-BDFBDECED18A}" type="sibTrans" cxnId="{6C80BD70-88F5-4850-9FE3-8FF615604B3F}">
      <dgm:prSet/>
      <dgm:spPr/>
      <dgm:t>
        <a:bodyPr/>
        <a:lstStyle/>
        <a:p>
          <a:endParaRPr lang="en-US"/>
        </a:p>
      </dgm:t>
    </dgm:pt>
    <dgm:pt modelId="{A49C1D6A-7374-432B-A2AE-2CC5A214CC71}">
      <dgm:prSet/>
      <dgm:spPr/>
      <dgm:t>
        <a:bodyPr/>
        <a:lstStyle/>
        <a:p>
          <a:r>
            <a:rPr lang="en-US"/>
            <a:t>These standards are unfortunately inaccessible without paying to view them, and one of them has since been withdrawn as a standard</a:t>
          </a:r>
        </a:p>
      </dgm:t>
    </dgm:pt>
    <dgm:pt modelId="{35FFF28E-FCF9-43A7-977E-742F6CD4D01B}" type="parTrans" cxnId="{FE4E9DD5-5DDE-49AB-9E78-35543AEA4BD8}">
      <dgm:prSet/>
      <dgm:spPr/>
      <dgm:t>
        <a:bodyPr/>
        <a:lstStyle/>
        <a:p>
          <a:endParaRPr lang="en-US"/>
        </a:p>
      </dgm:t>
    </dgm:pt>
    <dgm:pt modelId="{6FE56DDF-D06B-448A-9D62-FDA58D1B81F8}" type="sibTrans" cxnId="{FE4E9DD5-5DDE-49AB-9E78-35543AEA4BD8}">
      <dgm:prSet/>
      <dgm:spPr/>
      <dgm:t>
        <a:bodyPr/>
        <a:lstStyle/>
        <a:p>
          <a:endParaRPr lang="en-US"/>
        </a:p>
      </dgm:t>
    </dgm:pt>
    <dgm:pt modelId="{37D48699-273E-4FC0-AA6D-A507749A1EAE}">
      <dgm:prSet/>
      <dgm:spPr/>
      <dgm:t>
        <a:bodyPr/>
        <a:lstStyle/>
        <a:p>
          <a:r>
            <a:rPr lang="en-US"/>
            <a:t>Details are unfortunately quite sparse regarding them</a:t>
          </a:r>
        </a:p>
      </dgm:t>
    </dgm:pt>
    <dgm:pt modelId="{6A8C6274-DDAC-4DEA-A703-88CA23C043B6}" type="parTrans" cxnId="{C3142D91-A07A-4DF8-9D6A-CDCE476769AA}">
      <dgm:prSet/>
      <dgm:spPr/>
      <dgm:t>
        <a:bodyPr/>
        <a:lstStyle/>
        <a:p>
          <a:endParaRPr lang="en-US"/>
        </a:p>
      </dgm:t>
    </dgm:pt>
    <dgm:pt modelId="{D0FF5791-E245-4B4F-AE43-3694A626426B}" type="sibTrans" cxnId="{C3142D91-A07A-4DF8-9D6A-CDCE476769AA}">
      <dgm:prSet/>
      <dgm:spPr/>
      <dgm:t>
        <a:bodyPr/>
        <a:lstStyle/>
        <a:p>
          <a:endParaRPr lang="en-US"/>
        </a:p>
      </dgm:t>
    </dgm:pt>
    <dgm:pt modelId="{C138DC5D-B8D7-4089-8AEB-238AC203F3DC}" type="pres">
      <dgm:prSet presAssocID="{7C8ACFCE-1256-45D3-83BD-9D47BB3CD7D0}" presName="linear" presStyleCnt="0">
        <dgm:presLayoutVars>
          <dgm:animLvl val="lvl"/>
          <dgm:resizeHandles val="exact"/>
        </dgm:presLayoutVars>
      </dgm:prSet>
      <dgm:spPr/>
    </dgm:pt>
    <dgm:pt modelId="{3B991A25-C113-4A44-A85C-ACA0E40A03D0}" type="pres">
      <dgm:prSet presAssocID="{91B3357A-C5FD-4CF7-ABBC-8F806DD50970}" presName="parentText" presStyleLbl="node1" presStyleIdx="0" presStyleCnt="3">
        <dgm:presLayoutVars>
          <dgm:chMax val="0"/>
          <dgm:bulletEnabled val="1"/>
        </dgm:presLayoutVars>
      </dgm:prSet>
      <dgm:spPr/>
    </dgm:pt>
    <dgm:pt modelId="{C0E25CFE-7557-4379-914E-966984D87BEC}" type="pres">
      <dgm:prSet presAssocID="{0EDF5564-EB84-498D-9DD8-BDFBDECED18A}" presName="spacer" presStyleCnt="0"/>
      <dgm:spPr/>
    </dgm:pt>
    <dgm:pt modelId="{0A40B3FA-F719-4118-8263-25434AFD3BC1}" type="pres">
      <dgm:prSet presAssocID="{A49C1D6A-7374-432B-A2AE-2CC5A214CC71}" presName="parentText" presStyleLbl="node1" presStyleIdx="1" presStyleCnt="3">
        <dgm:presLayoutVars>
          <dgm:chMax val="0"/>
          <dgm:bulletEnabled val="1"/>
        </dgm:presLayoutVars>
      </dgm:prSet>
      <dgm:spPr/>
    </dgm:pt>
    <dgm:pt modelId="{EBAE5012-E510-478D-98F0-F0047BCD8E5F}" type="pres">
      <dgm:prSet presAssocID="{6FE56DDF-D06B-448A-9D62-FDA58D1B81F8}" presName="spacer" presStyleCnt="0"/>
      <dgm:spPr/>
    </dgm:pt>
    <dgm:pt modelId="{0EB0184A-F539-4D9B-9990-5C6C196F6350}" type="pres">
      <dgm:prSet presAssocID="{37D48699-273E-4FC0-AA6D-A507749A1EAE}" presName="parentText" presStyleLbl="node1" presStyleIdx="2" presStyleCnt="3">
        <dgm:presLayoutVars>
          <dgm:chMax val="0"/>
          <dgm:bulletEnabled val="1"/>
        </dgm:presLayoutVars>
      </dgm:prSet>
      <dgm:spPr/>
    </dgm:pt>
  </dgm:ptLst>
  <dgm:cxnLst>
    <dgm:cxn modelId="{3D6CA62B-72C0-4E41-95A7-3EDCCFB16292}" type="presOf" srcId="{91B3357A-C5FD-4CF7-ABBC-8F806DD50970}" destId="{3B991A25-C113-4A44-A85C-ACA0E40A03D0}" srcOrd="0" destOrd="0" presId="urn:microsoft.com/office/officeart/2005/8/layout/vList2"/>
    <dgm:cxn modelId="{6C80BD70-88F5-4850-9FE3-8FF615604B3F}" srcId="{7C8ACFCE-1256-45D3-83BD-9D47BB3CD7D0}" destId="{91B3357A-C5FD-4CF7-ABBC-8F806DD50970}" srcOrd="0" destOrd="0" parTransId="{72510D0B-6B5D-4D25-B77C-D43272384C71}" sibTransId="{0EDF5564-EB84-498D-9DD8-BDFBDECED18A}"/>
    <dgm:cxn modelId="{6F947655-3810-45C8-BD14-DFDD36684BF3}" type="presOf" srcId="{A49C1D6A-7374-432B-A2AE-2CC5A214CC71}" destId="{0A40B3FA-F719-4118-8263-25434AFD3BC1}" srcOrd="0" destOrd="0" presId="urn:microsoft.com/office/officeart/2005/8/layout/vList2"/>
    <dgm:cxn modelId="{C3142D91-A07A-4DF8-9D6A-CDCE476769AA}" srcId="{7C8ACFCE-1256-45D3-83BD-9D47BB3CD7D0}" destId="{37D48699-273E-4FC0-AA6D-A507749A1EAE}" srcOrd="2" destOrd="0" parTransId="{6A8C6274-DDAC-4DEA-A703-88CA23C043B6}" sibTransId="{D0FF5791-E245-4B4F-AE43-3694A626426B}"/>
    <dgm:cxn modelId="{FE4E9DD5-5DDE-49AB-9E78-35543AEA4BD8}" srcId="{7C8ACFCE-1256-45D3-83BD-9D47BB3CD7D0}" destId="{A49C1D6A-7374-432B-A2AE-2CC5A214CC71}" srcOrd="1" destOrd="0" parTransId="{35FFF28E-FCF9-43A7-977E-742F6CD4D01B}" sibTransId="{6FE56DDF-D06B-448A-9D62-FDA58D1B81F8}"/>
    <dgm:cxn modelId="{19C055E8-A505-410F-AA87-2274F9262290}" type="presOf" srcId="{37D48699-273E-4FC0-AA6D-A507749A1EAE}" destId="{0EB0184A-F539-4D9B-9990-5C6C196F6350}" srcOrd="0" destOrd="0" presId="urn:microsoft.com/office/officeart/2005/8/layout/vList2"/>
    <dgm:cxn modelId="{356483F6-0F70-4C84-8980-D727B8CB8166}" type="presOf" srcId="{7C8ACFCE-1256-45D3-83BD-9D47BB3CD7D0}" destId="{C138DC5D-B8D7-4089-8AEB-238AC203F3DC}" srcOrd="0" destOrd="0" presId="urn:microsoft.com/office/officeart/2005/8/layout/vList2"/>
    <dgm:cxn modelId="{944B3DD5-CB3B-4AF0-95F1-825596B68221}" type="presParOf" srcId="{C138DC5D-B8D7-4089-8AEB-238AC203F3DC}" destId="{3B991A25-C113-4A44-A85C-ACA0E40A03D0}" srcOrd="0" destOrd="0" presId="urn:microsoft.com/office/officeart/2005/8/layout/vList2"/>
    <dgm:cxn modelId="{C17345E1-9A5A-435B-8079-BA487AD1649E}" type="presParOf" srcId="{C138DC5D-B8D7-4089-8AEB-238AC203F3DC}" destId="{C0E25CFE-7557-4379-914E-966984D87BEC}" srcOrd="1" destOrd="0" presId="urn:microsoft.com/office/officeart/2005/8/layout/vList2"/>
    <dgm:cxn modelId="{C73E9D17-93A9-40F7-A6FF-FEA6A710DC45}" type="presParOf" srcId="{C138DC5D-B8D7-4089-8AEB-238AC203F3DC}" destId="{0A40B3FA-F719-4118-8263-25434AFD3BC1}" srcOrd="2" destOrd="0" presId="urn:microsoft.com/office/officeart/2005/8/layout/vList2"/>
    <dgm:cxn modelId="{897D8DD0-18ED-4393-9C2B-204040DECA05}" type="presParOf" srcId="{C138DC5D-B8D7-4089-8AEB-238AC203F3DC}" destId="{EBAE5012-E510-478D-98F0-F0047BCD8E5F}" srcOrd="3" destOrd="0" presId="urn:microsoft.com/office/officeart/2005/8/layout/vList2"/>
    <dgm:cxn modelId="{694FA51D-E63A-45EA-98FC-B610E1D80538}" type="presParOf" srcId="{C138DC5D-B8D7-4089-8AEB-238AC203F3DC}" destId="{0EB0184A-F539-4D9B-9990-5C6C196F635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A815F4-84EF-4974-8407-AF6728FDF6FA}"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76A4C2B-D160-44EE-A280-00B883C2C742}">
      <dgm:prSet/>
      <dgm:spPr/>
      <dgm:t>
        <a:bodyPr/>
        <a:lstStyle/>
        <a:p>
          <a:r>
            <a:rPr lang="en-US"/>
            <a:t>Currently, RAPIEnet is being used in many industrial sectors to speed up production times and processes.</a:t>
          </a:r>
        </a:p>
      </dgm:t>
    </dgm:pt>
    <dgm:pt modelId="{11FCAE93-09F3-4312-8BF0-4DEC88DB9FBC}" type="parTrans" cxnId="{B4CCDDF5-1EDB-45BC-BFC8-9826F52861AE}">
      <dgm:prSet/>
      <dgm:spPr/>
      <dgm:t>
        <a:bodyPr/>
        <a:lstStyle/>
        <a:p>
          <a:endParaRPr lang="en-US"/>
        </a:p>
      </dgm:t>
    </dgm:pt>
    <dgm:pt modelId="{98779A57-8A64-4970-9725-9E359F605EC6}" type="sibTrans" cxnId="{B4CCDDF5-1EDB-45BC-BFC8-9826F52861AE}">
      <dgm:prSet/>
      <dgm:spPr/>
      <dgm:t>
        <a:bodyPr/>
        <a:lstStyle/>
        <a:p>
          <a:endParaRPr lang="en-US"/>
        </a:p>
      </dgm:t>
    </dgm:pt>
    <dgm:pt modelId="{352D3BEA-976F-4451-9290-CE0A36BED077}">
      <dgm:prSet/>
      <dgm:spPr/>
      <dgm:t>
        <a:bodyPr/>
        <a:lstStyle/>
        <a:p>
          <a:r>
            <a:rPr lang="en-US"/>
            <a:t>Key industries are the automotive industries including car manufacturing, which it has been able to contribute heavily to.</a:t>
          </a:r>
        </a:p>
      </dgm:t>
    </dgm:pt>
    <dgm:pt modelId="{277EE72B-9EDA-42C4-BB7E-A4854D1A3E95}" type="parTrans" cxnId="{B3404911-D270-4309-8892-4FC3EE9D3824}">
      <dgm:prSet/>
      <dgm:spPr/>
      <dgm:t>
        <a:bodyPr/>
        <a:lstStyle/>
        <a:p>
          <a:endParaRPr lang="en-US"/>
        </a:p>
      </dgm:t>
    </dgm:pt>
    <dgm:pt modelId="{A734090D-30B3-4723-96F8-5608FB402BE4}" type="sibTrans" cxnId="{B3404911-D270-4309-8892-4FC3EE9D3824}">
      <dgm:prSet/>
      <dgm:spPr/>
      <dgm:t>
        <a:bodyPr/>
        <a:lstStyle/>
        <a:p>
          <a:endParaRPr lang="en-US"/>
        </a:p>
      </dgm:t>
    </dgm:pt>
    <dgm:pt modelId="{579250D4-25F0-46A1-81A4-2FB992CC523F}">
      <dgm:prSet/>
      <dgm:spPr/>
      <dgm:t>
        <a:bodyPr/>
        <a:lstStyle/>
        <a:p>
          <a:r>
            <a:rPr lang="en-US"/>
            <a:t>Another industry serviced is the the chemical control field</a:t>
          </a:r>
        </a:p>
      </dgm:t>
    </dgm:pt>
    <dgm:pt modelId="{A2267141-0686-477E-B59B-207F7F4FB3A0}" type="parTrans" cxnId="{F872B9FE-23C6-473B-8447-0A45CBAD9F50}">
      <dgm:prSet/>
      <dgm:spPr/>
      <dgm:t>
        <a:bodyPr/>
        <a:lstStyle/>
        <a:p>
          <a:endParaRPr lang="en-US"/>
        </a:p>
      </dgm:t>
    </dgm:pt>
    <dgm:pt modelId="{EA32BCF9-68D0-46BA-A029-C1022AB994B8}" type="sibTrans" cxnId="{F872B9FE-23C6-473B-8447-0A45CBAD9F50}">
      <dgm:prSet/>
      <dgm:spPr/>
      <dgm:t>
        <a:bodyPr/>
        <a:lstStyle/>
        <a:p>
          <a:endParaRPr lang="en-US"/>
        </a:p>
      </dgm:t>
    </dgm:pt>
    <dgm:pt modelId="{29067FEF-BB6F-4E4C-89A5-FABD76CD2D4F}" type="pres">
      <dgm:prSet presAssocID="{E2A815F4-84EF-4974-8407-AF6728FDF6FA}" presName="root" presStyleCnt="0">
        <dgm:presLayoutVars>
          <dgm:dir/>
          <dgm:resizeHandles val="exact"/>
        </dgm:presLayoutVars>
      </dgm:prSet>
      <dgm:spPr/>
    </dgm:pt>
    <dgm:pt modelId="{3783317F-C246-4733-9204-36624F450AE9}" type="pres">
      <dgm:prSet presAssocID="{A76A4C2B-D160-44EE-A280-00B883C2C742}" presName="compNode" presStyleCnt="0"/>
      <dgm:spPr/>
    </dgm:pt>
    <dgm:pt modelId="{0DD215A9-A8D8-4F7C-9F31-8651FF069711}" type="pres">
      <dgm:prSet presAssocID="{A76A4C2B-D160-44EE-A280-00B883C2C74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actory"/>
        </a:ext>
      </dgm:extLst>
    </dgm:pt>
    <dgm:pt modelId="{AD2C3954-0B7B-4840-904F-F6C8AD8677A5}" type="pres">
      <dgm:prSet presAssocID="{A76A4C2B-D160-44EE-A280-00B883C2C742}" presName="spaceRect" presStyleCnt="0"/>
      <dgm:spPr/>
    </dgm:pt>
    <dgm:pt modelId="{D076815B-F691-462B-BAA0-20EBCC401FA0}" type="pres">
      <dgm:prSet presAssocID="{A76A4C2B-D160-44EE-A280-00B883C2C742}" presName="textRect" presStyleLbl="revTx" presStyleIdx="0" presStyleCnt="3">
        <dgm:presLayoutVars>
          <dgm:chMax val="1"/>
          <dgm:chPref val="1"/>
        </dgm:presLayoutVars>
      </dgm:prSet>
      <dgm:spPr/>
    </dgm:pt>
    <dgm:pt modelId="{02CD5C6C-697C-42FB-B887-0A0B6D84DC83}" type="pres">
      <dgm:prSet presAssocID="{98779A57-8A64-4970-9725-9E359F605EC6}" presName="sibTrans" presStyleCnt="0"/>
      <dgm:spPr/>
    </dgm:pt>
    <dgm:pt modelId="{CE64EC85-17ED-4BB3-863B-915BC9DB43B5}" type="pres">
      <dgm:prSet presAssocID="{352D3BEA-976F-4451-9290-CE0A36BED077}" presName="compNode" presStyleCnt="0"/>
      <dgm:spPr/>
    </dgm:pt>
    <dgm:pt modelId="{4DAA3DB3-9422-4B93-A0D9-D59B6DDD6A44}" type="pres">
      <dgm:prSet presAssocID="{352D3BEA-976F-4451-9290-CE0A36BED07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r"/>
        </a:ext>
      </dgm:extLst>
    </dgm:pt>
    <dgm:pt modelId="{1E07F057-16C7-4496-9218-0C0E4FED26C6}" type="pres">
      <dgm:prSet presAssocID="{352D3BEA-976F-4451-9290-CE0A36BED077}" presName="spaceRect" presStyleCnt="0"/>
      <dgm:spPr/>
    </dgm:pt>
    <dgm:pt modelId="{8BAFA303-CBBA-4FEE-B655-5DFAE6DA74E6}" type="pres">
      <dgm:prSet presAssocID="{352D3BEA-976F-4451-9290-CE0A36BED077}" presName="textRect" presStyleLbl="revTx" presStyleIdx="1" presStyleCnt="3">
        <dgm:presLayoutVars>
          <dgm:chMax val="1"/>
          <dgm:chPref val="1"/>
        </dgm:presLayoutVars>
      </dgm:prSet>
      <dgm:spPr/>
    </dgm:pt>
    <dgm:pt modelId="{63792E58-394A-4776-BF10-AAF448CC8540}" type="pres">
      <dgm:prSet presAssocID="{A734090D-30B3-4723-96F8-5608FB402BE4}" presName="sibTrans" presStyleCnt="0"/>
      <dgm:spPr/>
    </dgm:pt>
    <dgm:pt modelId="{22AA0201-0E09-4633-9376-49B20D232730}" type="pres">
      <dgm:prSet presAssocID="{579250D4-25F0-46A1-81A4-2FB992CC523F}" presName="compNode" presStyleCnt="0"/>
      <dgm:spPr/>
    </dgm:pt>
    <dgm:pt modelId="{CC873AB5-04D9-40BF-B17C-78C780F7E5A6}" type="pres">
      <dgm:prSet presAssocID="{579250D4-25F0-46A1-81A4-2FB992CC523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lask"/>
        </a:ext>
      </dgm:extLst>
    </dgm:pt>
    <dgm:pt modelId="{6BABE8D2-DF13-4BF2-B337-CBE67DAE878E}" type="pres">
      <dgm:prSet presAssocID="{579250D4-25F0-46A1-81A4-2FB992CC523F}" presName="spaceRect" presStyleCnt="0"/>
      <dgm:spPr/>
    </dgm:pt>
    <dgm:pt modelId="{6C2C7180-A650-43F8-8EF7-D4DAB1FE8846}" type="pres">
      <dgm:prSet presAssocID="{579250D4-25F0-46A1-81A4-2FB992CC523F}" presName="textRect" presStyleLbl="revTx" presStyleIdx="2" presStyleCnt="3">
        <dgm:presLayoutVars>
          <dgm:chMax val="1"/>
          <dgm:chPref val="1"/>
        </dgm:presLayoutVars>
      </dgm:prSet>
      <dgm:spPr/>
    </dgm:pt>
  </dgm:ptLst>
  <dgm:cxnLst>
    <dgm:cxn modelId="{B3404911-D270-4309-8892-4FC3EE9D3824}" srcId="{E2A815F4-84EF-4974-8407-AF6728FDF6FA}" destId="{352D3BEA-976F-4451-9290-CE0A36BED077}" srcOrd="1" destOrd="0" parTransId="{277EE72B-9EDA-42C4-BB7E-A4854D1A3E95}" sibTransId="{A734090D-30B3-4723-96F8-5608FB402BE4}"/>
    <dgm:cxn modelId="{25DCEF29-23B2-4AEB-B308-BED4E2F372BF}" type="presOf" srcId="{352D3BEA-976F-4451-9290-CE0A36BED077}" destId="{8BAFA303-CBBA-4FEE-B655-5DFAE6DA74E6}" srcOrd="0" destOrd="0" presId="urn:microsoft.com/office/officeart/2018/2/layout/IconLabelList"/>
    <dgm:cxn modelId="{D36ADF42-3806-4941-A76E-5C5B3B4D711C}" type="presOf" srcId="{579250D4-25F0-46A1-81A4-2FB992CC523F}" destId="{6C2C7180-A650-43F8-8EF7-D4DAB1FE8846}" srcOrd="0" destOrd="0" presId="urn:microsoft.com/office/officeart/2018/2/layout/IconLabelList"/>
    <dgm:cxn modelId="{B8FB5043-634F-456A-A1F8-8C84B24E2638}" type="presOf" srcId="{A76A4C2B-D160-44EE-A280-00B883C2C742}" destId="{D076815B-F691-462B-BAA0-20EBCC401FA0}" srcOrd="0" destOrd="0" presId="urn:microsoft.com/office/officeart/2018/2/layout/IconLabelList"/>
    <dgm:cxn modelId="{B9C41A88-D6B6-40D8-B1B1-52A92222E4AF}" type="presOf" srcId="{E2A815F4-84EF-4974-8407-AF6728FDF6FA}" destId="{29067FEF-BB6F-4E4C-89A5-FABD76CD2D4F}" srcOrd="0" destOrd="0" presId="urn:microsoft.com/office/officeart/2018/2/layout/IconLabelList"/>
    <dgm:cxn modelId="{B4CCDDF5-1EDB-45BC-BFC8-9826F52861AE}" srcId="{E2A815F4-84EF-4974-8407-AF6728FDF6FA}" destId="{A76A4C2B-D160-44EE-A280-00B883C2C742}" srcOrd="0" destOrd="0" parTransId="{11FCAE93-09F3-4312-8BF0-4DEC88DB9FBC}" sibTransId="{98779A57-8A64-4970-9725-9E359F605EC6}"/>
    <dgm:cxn modelId="{F872B9FE-23C6-473B-8447-0A45CBAD9F50}" srcId="{E2A815F4-84EF-4974-8407-AF6728FDF6FA}" destId="{579250D4-25F0-46A1-81A4-2FB992CC523F}" srcOrd="2" destOrd="0" parTransId="{A2267141-0686-477E-B59B-207F7F4FB3A0}" sibTransId="{EA32BCF9-68D0-46BA-A029-C1022AB994B8}"/>
    <dgm:cxn modelId="{75043163-2982-4095-82A9-613E9E5CBA91}" type="presParOf" srcId="{29067FEF-BB6F-4E4C-89A5-FABD76CD2D4F}" destId="{3783317F-C246-4733-9204-36624F450AE9}" srcOrd="0" destOrd="0" presId="urn:microsoft.com/office/officeart/2018/2/layout/IconLabelList"/>
    <dgm:cxn modelId="{91AD8996-0FD1-4A56-8A83-7EC5FFC30AA6}" type="presParOf" srcId="{3783317F-C246-4733-9204-36624F450AE9}" destId="{0DD215A9-A8D8-4F7C-9F31-8651FF069711}" srcOrd="0" destOrd="0" presId="urn:microsoft.com/office/officeart/2018/2/layout/IconLabelList"/>
    <dgm:cxn modelId="{19EEDDD3-FC4B-45A2-BA56-DBAB6A5CEA7E}" type="presParOf" srcId="{3783317F-C246-4733-9204-36624F450AE9}" destId="{AD2C3954-0B7B-4840-904F-F6C8AD8677A5}" srcOrd="1" destOrd="0" presId="urn:microsoft.com/office/officeart/2018/2/layout/IconLabelList"/>
    <dgm:cxn modelId="{1F51AC51-4EC2-4014-8408-922E357386F8}" type="presParOf" srcId="{3783317F-C246-4733-9204-36624F450AE9}" destId="{D076815B-F691-462B-BAA0-20EBCC401FA0}" srcOrd="2" destOrd="0" presId="urn:microsoft.com/office/officeart/2018/2/layout/IconLabelList"/>
    <dgm:cxn modelId="{C6044D72-53B5-4B01-83B2-9541987A66F0}" type="presParOf" srcId="{29067FEF-BB6F-4E4C-89A5-FABD76CD2D4F}" destId="{02CD5C6C-697C-42FB-B887-0A0B6D84DC83}" srcOrd="1" destOrd="0" presId="urn:microsoft.com/office/officeart/2018/2/layout/IconLabelList"/>
    <dgm:cxn modelId="{52B3FF2C-D721-4401-BA75-4142A47F5D75}" type="presParOf" srcId="{29067FEF-BB6F-4E4C-89A5-FABD76CD2D4F}" destId="{CE64EC85-17ED-4BB3-863B-915BC9DB43B5}" srcOrd="2" destOrd="0" presId="urn:microsoft.com/office/officeart/2018/2/layout/IconLabelList"/>
    <dgm:cxn modelId="{C57475C6-95C0-4939-A2B6-4B277AD33EE9}" type="presParOf" srcId="{CE64EC85-17ED-4BB3-863B-915BC9DB43B5}" destId="{4DAA3DB3-9422-4B93-A0D9-D59B6DDD6A44}" srcOrd="0" destOrd="0" presId="urn:microsoft.com/office/officeart/2018/2/layout/IconLabelList"/>
    <dgm:cxn modelId="{897D7B0C-E151-49E6-A9C7-D4F6E0844BA3}" type="presParOf" srcId="{CE64EC85-17ED-4BB3-863B-915BC9DB43B5}" destId="{1E07F057-16C7-4496-9218-0C0E4FED26C6}" srcOrd="1" destOrd="0" presId="urn:microsoft.com/office/officeart/2018/2/layout/IconLabelList"/>
    <dgm:cxn modelId="{E1703EEE-5B04-47FC-AD7A-15E9C5F4F7D0}" type="presParOf" srcId="{CE64EC85-17ED-4BB3-863B-915BC9DB43B5}" destId="{8BAFA303-CBBA-4FEE-B655-5DFAE6DA74E6}" srcOrd="2" destOrd="0" presId="urn:microsoft.com/office/officeart/2018/2/layout/IconLabelList"/>
    <dgm:cxn modelId="{3AFD5A17-CFF7-418F-9F34-DF1F21D81306}" type="presParOf" srcId="{29067FEF-BB6F-4E4C-89A5-FABD76CD2D4F}" destId="{63792E58-394A-4776-BF10-AAF448CC8540}" srcOrd="3" destOrd="0" presId="urn:microsoft.com/office/officeart/2018/2/layout/IconLabelList"/>
    <dgm:cxn modelId="{41BDAF2A-39DC-4022-ACB0-D65BBEDEF5F0}" type="presParOf" srcId="{29067FEF-BB6F-4E4C-89A5-FABD76CD2D4F}" destId="{22AA0201-0E09-4633-9376-49B20D232730}" srcOrd="4" destOrd="0" presId="urn:microsoft.com/office/officeart/2018/2/layout/IconLabelList"/>
    <dgm:cxn modelId="{70511BA6-EE75-406E-922C-DB460EFD06B8}" type="presParOf" srcId="{22AA0201-0E09-4633-9376-49B20D232730}" destId="{CC873AB5-04D9-40BF-B17C-78C780F7E5A6}" srcOrd="0" destOrd="0" presId="urn:microsoft.com/office/officeart/2018/2/layout/IconLabelList"/>
    <dgm:cxn modelId="{1B8576AB-7160-41B4-9BFB-B5073AE2A561}" type="presParOf" srcId="{22AA0201-0E09-4633-9376-49B20D232730}" destId="{6BABE8D2-DF13-4BF2-B337-CBE67DAE878E}" srcOrd="1" destOrd="0" presId="urn:microsoft.com/office/officeart/2018/2/layout/IconLabelList"/>
    <dgm:cxn modelId="{8F6DC7E6-53EF-4666-8BB0-A686EBDB512A}" type="presParOf" srcId="{22AA0201-0E09-4633-9376-49B20D232730}" destId="{6C2C7180-A650-43F8-8EF7-D4DAB1FE8846}"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7700DB-8DAF-4758-9504-E186B4782864}">
      <dsp:nvSpPr>
        <dsp:cNvPr id="0" name=""/>
        <dsp:cNvSpPr/>
      </dsp:nvSpPr>
      <dsp:spPr>
        <a:xfrm>
          <a:off x="0" y="2608"/>
          <a:ext cx="5401492" cy="146225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3A36D5-3A98-47B7-A0DC-9AF5DCFDE2F9}">
      <dsp:nvSpPr>
        <dsp:cNvPr id="0" name=""/>
        <dsp:cNvSpPr/>
      </dsp:nvSpPr>
      <dsp:spPr>
        <a:xfrm>
          <a:off x="442330" y="331615"/>
          <a:ext cx="805024" cy="8042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BB1C03-4218-44DC-BEE8-C567447FF8BA}">
      <dsp:nvSpPr>
        <dsp:cNvPr id="0" name=""/>
        <dsp:cNvSpPr/>
      </dsp:nvSpPr>
      <dsp:spPr>
        <a:xfrm>
          <a:off x="1689685" y="2608"/>
          <a:ext cx="3555622" cy="1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906" tIns="154906" rIns="154906" bIns="154906" numCol="1" spcCol="1270" anchor="ctr" anchorCtr="0">
          <a:noAutofit/>
        </a:bodyPr>
        <a:lstStyle/>
        <a:p>
          <a:pPr marL="0" lvl="0" indent="0" algn="l" defTabSz="622300">
            <a:lnSpc>
              <a:spcPct val="90000"/>
            </a:lnSpc>
            <a:spcBef>
              <a:spcPct val="0"/>
            </a:spcBef>
            <a:spcAft>
              <a:spcPct val="35000"/>
            </a:spcAft>
            <a:buNone/>
          </a:pPr>
          <a:r>
            <a:rPr lang="en-US" sz="1400" kern="1200"/>
            <a:t>RAPIEnet, which stands for Real-time Automation Protocols for Industrial Ethernet, is an industrial ethernet protocol created by South Korean firm LS Industrial Systems (now LS Electric) in the year 2008, and had additional standards incorporated in 2010.</a:t>
          </a:r>
        </a:p>
      </dsp:txBody>
      <dsp:txXfrm>
        <a:off x="1689685" y="2608"/>
        <a:ext cx="3555622" cy="1463680"/>
      </dsp:txXfrm>
    </dsp:sp>
    <dsp:sp modelId="{204FFB6A-64AD-471D-92DF-DA1D7C383538}">
      <dsp:nvSpPr>
        <dsp:cNvPr id="0" name=""/>
        <dsp:cNvSpPr/>
      </dsp:nvSpPr>
      <dsp:spPr>
        <a:xfrm>
          <a:off x="0" y="1782760"/>
          <a:ext cx="5401492" cy="146225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6D7549-0964-4061-AA26-1BED72F61E27}">
      <dsp:nvSpPr>
        <dsp:cNvPr id="0" name=""/>
        <dsp:cNvSpPr/>
      </dsp:nvSpPr>
      <dsp:spPr>
        <a:xfrm>
          <a:off x="442330" y="2111766"/>
          <a:ext cx="805024" cy="8042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B7DF24-319F-41BF-AFB7-28B12812AB10}">
      <dsp:nvSpPr>
        <dsp:cNvPr id="0" name=""/>
        <dsp:cNvSpPr/>
      </dsp:nvSpPr>
      <dsp:spPr>
        <a:xfrm>
          <a:off x="1689685" y="1782760"/>
          <a:ext cx="3555622" cy="1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906" tIns="154906" rIns="154906" bIns="154906" numCol="1" spcCol="1270" anchor="ctr" anchorCtr="0">
          <a:noAutofit/>
        </a:bodyPr>
        <a:lstStyle/>
        <a:p>
          <a:pPr marL="0" lvl="0" indent="0" algn="l" defTabSz="622300">
            <a:lnSpc>
              <a:spcPct val="90000"/>
            </a:lnSpc>
            <a:spcBef>
              <a:spcPct val="0"/>
            </a:spcBef>
            <a:spcAft>
              <a:spcPct val="35000"/>
            </a:spcAft>
            <a:buNone/>
          </a:pPr>
          <a:r>
            <a:rPr lang="en-US" sz="1400" kern="1200"/>
            <a:t>The protocol is designed to provide real-time communication and allow for seamless addition of devices onto a network.</a:t>
          </a:r>
        </a:p>
      </dsp:txBody>
      <dsp:txXfrm>
        <a:off x="1689685" y="1782760"/>
        <a:ext cx="3555622" cy="1463680"/>
      </dsp:txXfrm>
    </dsp:sp>
    <dsp:sp modelId="{61D00902-6067-4716-A0E6-0E2926EA54FF}">
      <dsp:nvSpPr>
        <dsp:cNvPr id="0" name=""/>
        <dsp:cNvSpPr/>
      </dsp:nvSpPr>
      <dsp:spPr>
        <a:xfrm>
          <a:off x="0" y="3562911"/>
          <a:ext cx="5401492" cy="146225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AC6968-39B7-417D-BF2E-B54748B2B5EF}">
      <dsp:nvSpPr>
        <dsp:cNvPr id="0" name=""/>
        <dsp:cNvSpPr/>
      </dsp:nvSpPr>
      <dsp:spPr>
        <a:xfrm>
          <a:off x="442330" y="3891918"/>
          <a:ext cx="805024" cy="8042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7E3062-56C8-4BC4-80E8-CE77BAC82D5F}">
      <dsp:nvSpPr>
        <dsp:cNvPr id="0" name=""/>
        <dsp:cNvSpPr/>
      </dsp:nvSpPr>
      <dsp:spPr>
        <a:xfrm>
          <a:off x="1689685" y="3562911"/>
          <a:ext cx="3555622" cy="1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906" tIns="154906" rIns="154906" bIns="154906" numCol="1" spcCol="1270" anchor="ctr" anchorCtr="0">
          <a:noAutofit/>
        </a:bodyPr>
        <a:lstStyle/>
        <a:p>
          <a:pPr marL="0" lvl="0" indent="0" algn="l" defTabSz="622300">
            <a:lnSpc>
              <a:spcPct val="90000"/>
            </a:lnSpc>
            <a:spcBef>
              <a:spcPct val="0"/>
            </a:spcBef>
            <a:spcAft>
              <a:spcPct val="35000"/>
            </a:spcAft>
            <a:buNone/>
          </a:pPr>
          <a:r>
            <a:rPr lang="en-US" sz="1400" kern="1200"/>
            <a:t>This protocol was Korea’s first internationally recognized standard.</a:t>
          </a:r>
        </a:p>
      </dsp:txBody>
      <dsp:txXfrm>
        <a:off x="1689685" y="3562911"/>
        <a:ext cx="3555622" cy="14636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991A25-C113-4A44-A85C-ACA0E40A03D0}">
      <dsp:nvSpPr>
        <dsp:cNvPr id="0" name=""/>
        <dsp:cNvSpPr/>
      </dsp:nvSpPr>
      <dsp:spPr>
        <a:xfrm>
          <a:off x="0" y="17630"/>
          <a:ext cx="5401492" cy="162048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IEC 61784-2 CPF 17, 61158-3-21, 61158-4-21, 61158-5-21, 61158-6-21, 62439-7</a:t>
          </a:r>
        </a:p>
      </dsp:txBody>
      <dsp:txXfrm>
        <a:off x="79106" y="96736"/>
        <a:ext cx="5243280" cy="1462274"/>
      </dsp:txXfrm>
    </dsp:sp>
    <dsp:sp modelId="{0A40B3FA-F719-4118-8263-25434AFD3BC1}">
      <dsp:nvSpPr>
        <dsp:cNvPr id="0" name=""/>
        <dsp:cNvSpPr/>
      </dsp:nvSpPr>
      <dsp:spPr>
        <a:xfrm>
          <a:off x="0" y="1704357"/>
          <a:ext cx="5401492" cy="1620486"/>
        </a:xfrm>
        <a:prstGeom prst="roundRect">
          <a:avLst/>
        </a:prstGeom>
        <a:solidFill>
          <a:schemeClr val="accent2">
            <a:hueOff val="748454"/>
            <a:satOff val="-337"/>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These standards are unfortunately inaccessible without paying to view them, and one of them has since been withdrawn as a standard</a:t>
          </a:r>
        </a:p>
      </dsp:txBody>
      <dsp:txXfrm>
        <a:off x="79106" y="1783463"/>
        <a:ext cx="5243280" cy="1462274"/>
      </dsp:txXfrm>
    </dsp:sp>
    <dsp:sp modelId="{0EB0184A-F539-4D9B-9990-5C6C196F6350}">
      <dsp:nvSpPr>
        <dsp:cNvPr id="0" name=""/>
        <dsp:cNvSpPr/>
      </dsp:nvSpPr>
      <dsp:spPr>
        <a:xfrm>
          <a:off x="0" y="3391083"/>
          <a:ext cx="5401492" cy="1620486"/>
        </a:xfrm>
        <a:prstGeom prst="roundRect">
          <a:avLst/>
        </a:prstGeom>
        <a:solidFill>
          <a:schemeClr val="accent2">
            <a:hueOff val="1496908"/>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Details are unfortunately quite sparse regarding them</a:t>
          </a:r>
        </a:p>
      </dsp:txBody>
      <dsp:txXfrm>
        <a:off x="79106" y="3470189"/>
        <a:ext cx="5243280" cy="14622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D215A9-A8D8-4F7C-9F31-8651FF069711}">
      <dsp:nvSpPr>
        <dsp:cNvPr id="0" name=""/>
        <dsp:cNvSpPr/>
      </dsp:nvSpPr>
      <dsp:spPr>
        <a:xfrm>
          <a:off x="941183" y="593274"/>
          <a:ext cx="1103016" cy="11030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76815B-F691-462B-BAA0-20EBCC401FA0}">
      <dsp:nvSpPr>
        <dsp:cNvPr id="0" name=""/>
        <dsp:cNvSpPr/>
      </dsp:nvSpPr>
      <dsp:spPr>
        <a:xfrm>
          <a:off x="267117" y="2018179"/>
          <a:ext cx="245114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Currently, RAPIEnet is being used in many industrial sectors to speed up production times and processes.</a:t>
          </a:r>
        </a:p>
      </dsp:txBody>
      <dsp:txXfrm>
        <a:off x="267117" y="2018179"/>
        <a:ext cx="2451148" cy="720000"/>
      </dsp:txXfrm>
    </dsp:sp>
    <dsp:sp modelId="{4DAA3DB3-9422-4B93-A0D9-D59B6DDD6A44}">
      <dsp:nvSpPr>
        <dsp:cNvPr id="0" name=""/>
        <dsp:cNvSpPr/>
      </dsp:nvSpPr>
      <dsp:spPr>
        <a:xfrm>
          <a:off x="3821283" y="593274"/>
          <a:ext cx="1103016" cy="11030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AFA303-CBBA-4FEE-B655-5DFAE6DA74E6}">
      <dsp:nvSpPr>
        <dsp:cNvPr id="0" name=""/>
        <dsp:cNvSpPr/>
      </dsp:nvSpPr>
      <dsp:spPr>
        <a:xfrm>
          <a:off x="3147217" y="2018179"/>
          <a:ext cx="245114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Key industries are the automotive industries including car manufacturing, which it has been able to contribute heavily to.</a:t>
          </a:r>
        </a:p>
      </dsp:txBody>
      <dsp:txXfrm>
        <a:off x="3147217" y="2018179"/>
        <a:ext cx="2451148" cy="720000"/>
      </dsp:txXfrm>
    </dsp:sp>
    <dsp:sp modelId="{CC873AB5-04D9-40BF-B17C-78C780F7E5A6}">
      <dsp:nvSpPr>
        <dsp:cNvPr id="0" name=""/>
        <dsp:cNvSpPr/>
      </dsp:nvSpPr>
      <dsp:spPr>
        <a:xfrm>
          <a:off x="6701382" y="593274"/>
          <a:ext cx="1103016" cy="110301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2C7180-A650-43F8-8EF7-D4DAB1FE8846}">
      <dsp:nvSpPr>
        <dsp:cNvPr id="0" name=""/>
        <dsp:cNvSpPr/>
      </dsp:nvSpPr>
      <dsp:spPr>
        <a:xfrm>
          <a:off x="6027316" y="2018179"/>
          <a:ext cx="245114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Another industry serviced is the the chemical control field</a:t>
          </a:r>
        </a:p>
      </dsp:txBody>
      <dsp:txXfrm>
        <a:off x="6027316" y="2018179"/>
        <a:ext cx="2451148"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E760B-138E-2640-A588-42D5926B76CE}" type="datetimeFigureOut">
              <a:rPr lang="en-US" smtClean="0"/>
              <a:t>5/27/2025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021433-8E7A-844A-98DE-74D224013015}" type="slidenum">
              <a:rPr lang="en-US" smtClean="0"/>
              <a:t>‹#›</a:t>
            </a:fld>
            <a:endParaRPr lang="en-US"/>
          </a:p>
        </p:txBody>
      </p:sp>
    </p:spTree>
    <p:extLst>
      <p:ext uri="{BB962C8B-B14F-4D97-AF65-F5344CB8AC3E}">
        <p14:creationId xmlns:p14="http://schemas.microsoft.com/office/powerpoint/2010/main" val="3868854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1</a:t>
            </a:fld>
            <a:endParaRPr lang="en-US"/>
          </a:p>
        </p:txBody>
      </p:sp>
    </p:spTree>
    <p:extLst>
      <p:ext uri="{BB962C8B-B14F-4D97-AF65-F5344CB8AC3E}">
        <p14:creationId xmlns:p14="http://schemas.microsoft.com/office/powerpoint/2010/main" val="3055324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2</a:t>
            </a:fld>
            <a:endParaRPr lang="en-US"/>
          </a:p>
        </p:txBody>
      </p:sp>
    </p:spTree>
    <p:extLst>
      <p:ext uri="{BB962C8B-B14F-4D97-AF65-F5344CB8AC3E}">
        <p14:creationId xmlns:p14="http://schemas.microsoft.com/office/powerpoint/2010/main" val="1276202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3</a:t>
            </a:fld>
            <a:endParaRPr lang="en-US"/>
          </a:p>
        </p:txBody>
      </p:sp>
    </p:spTree>
    <p:extLst>
      <p:ext uri="{BB962C8B-B14F-4D97-AF65-F5344CB8AC3E}">
        <p14:creationId xmlns:p14="http://schemas.microsoft.com/office/powerpoint/2010/main" val="233828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functions for network monitoring and diagnosis </a:t>
            </a:r>
          </a:p>
          <a:p>
            <a:endParaRPr lang="en-US" dirty="0"/>
          </a:p>
          <a:p>
            <a:r>
              <a:rPr lang="en-US" dirty="0"/>
              <a:t>Which allows for more noise reduction with fiber optic and cheaper wiring for electronic to maximize cost effectiveness</a:t>
            </a:r>
          </a:p>
          <a:p>
            <a:endParaRPr lang="en-US" dirty="0"/>
          </a:p>
          <a:p>
            <a:r>
              <a:rPr lang="en-US" dirty="0" err="1"/>
              <a:t>RAPIEnet</a:t>
            </a:r>
            <a:r>
              <a:rPr lang="en-US" dirty="0"/>
              <a:t> supports ring and line network topologies. When a network is changed from ring to line topology, or vice versa, the change is automatically detected and broadcast to every device in the network, and network information and path table entries are then automatically updated</a:t>
            </a:r>
          </a:p>
          <a:p>
            <a:endParaRPr lang="en-US" dirty="0"/>
          </a:p>
          <a:p>
            <a:r>
              <a:rPr lang="en-US" dirty="0"/>
              <a:t>Because of the limited number of ports in a </a:t>
            </a:r>
            <a:r>
              <a:rPr lang="en-US" dirty="0" err="1"/>
              <a:t>RAPIEnet</a:t>
            </a:r>
            <a:r>
              <a:rPr lang="en-US" dirty="0"/>
              <a:t> switch, this processing time is significantly reduced in comparison to traditional multiport external switches. </a:t>
            </a:r>
            <a:r>
              <a:rPr lang="en-US" dirty="0" err="1"/>
              <a:t>RAPIEnet</a:t>
            </a:r>
            <a:r>
              <a:rPr lang="en-US" dirty="0"/>
              <a:t> nodes can be divided into multiple groups, and each group can perform independently. If a frame is designated for another device in a particular group, the current node forwards the frame at the medium access control level, thus avoiding upper layer delays. </a:t>
            </a:r>
            <a:endParaRPr lang="en-CA" dirty="0"/>
          </a:p>
          <a:p>
            <a:endParaRPr lang="en-CA" dirty="0"/>
          </a:p>
        </p:txBody>
      </p:sp>
      <p:sp>
        <p:nvSpPr>
          <p:cNvPr id="4" name="Slide Number Placeholder 3"/>
          <p:cNvSpPr>
            <a:spLocks noGrp="1"/>
          </p:cNvSpPr>
          <p:nvPr>
            <p:ph type="sldNum" sz="quarter" idx="5"/>
          </p:nvPr>
        </p:nvSpPr>
        <p:spPr/>
        <p:txBody>
          <a:bodyPr/>
          <a:lstStyle/>
          <a:p>
            <a:fld id="{66021433-8E7A-844A-98DE-74D224013015}" type="slidenum">
              <a:rPr lang="en-US" smtClean="0"/>
              <a:t>4</a:t>
            </a:fld>
            <a:endParaRPr lang="en-US"/>
          </a:p>
        </p:txBody>
      </p:sp>
    </p:spTree>
    <p:extLst>
      <p:ext uri="{BB962C8B-B14F-4D97-AF65-F5344CB8AC3E}">
        <p14:creationId xmlns:p14="http://schemas.microsoft.com/office/powerpoint/2010/main" val="2512918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5</a:t>
            </a:fld>
            <a:endParaRPr lang="en-US"/>
          </a:p>
        </p:txBody>
      </p:sp>
    </p:spTree>
    <p:extLst>
      <p:ext uri="{BB962C8B-B14F-4D97-AF65-F5344CB8AC3E}">
        <p14:creationId xmlns:p14="http://schemas.microsoft.com/office/powerpoint/2010/main" val="3033561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6</a:t>
            </a:fld>
            <a:endParaRPr lang="en-US"/>
          </a:p>
        </p:txBody>
      </p:sp>
    </p:spTree>
    <p:extLst>
      <p:ext uri="{BB962C8B-B14F-4D97-AF65-F5344CB8AC3E}">
        <p14:creationId xmlns:p14="http://schemas.microsoft.com/office/powerpoint/2010/main" val="830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7</a:t>
            </a:fld>
            <a:endParaRPr lang="en-US"/>
          </a:p>
        </p:txBody>
      </p:sp>
    </p:spTree>
    <p:extLst>
      <p:ext uri="{BB962C8B-B14F-4D97-AF65-F5344CB8AC3E}">
        <p14:creationId xmlns:p14="http://schemas.microsoft.com/office/powerpoint/2010/main" val="2628670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8</a:t>
            </a:fld>
            <a:endParaRPr lang="en-US"/>
          </a:p>
        </p:txBody>
      </p:sp>
    </p:spTree>
    <p:extLst>
      <p:ext uri="{BB962C8B-B14F-4D97-AF65-F5344CB8AC3E}">
        <p14:creationId xmlns:p14="http://schemas.microsoft.com/office/powerpoint/2010/main" val="1196923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9</a:t>
            </a:fld>
            <a:endParaRPr lang="en-US"/>
          </a:p>
        </p:txBody>
      </p:sp>
    </p:spTree>
    <p:extLst>
      <p:ext uri="{BB962C8B-B14F-4D97-AF65-F5344CB8AC3E}">
        <p14:creationId xmlns:p14="http://schemas.microsoft.com/office/powerpoint/2010/main" val="958492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10</a:t>
            </a:fld>
            <a:endParaRPr lang="en-US"/>
          </a:p>
        </p:txBody>
      </p:sp>
    </p:spTree>
    <p:extLst>
      <p:ext uri="{BB962C8B-B14F-4D97-AF65-F5344CB8AC3E}">
        <p14:creationId xmlns:p14="http://schemas.microsoft.com/office/powerpoint/2010/main" val="2090011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11</a:t>
            </a:fld>
            <a:endParaRPr lang="en-US"/>
          </a:p>
        </p:txBody>
      </p:sp>
    </p:spTree>
    <p:extLst>
      <p:ext uri="{BB962C8B-B14F-4D97-AF65-F5344CB8AC3E}">
        <p14:creationId xmlns:p14="http://schemas.microsoft.com/office/powerpoint/2010/main" val="4093172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12</a:t>
            </a:fld>
            <a:endParaRPr lang="en-US"/>
          </a:p>
        </p:txBody>
      </p:sp>
    </p:spTree>
    <p:extLst>
      <p:ext uri="{BB962C8B-B14F-4D97-AF65-F5344CB8AC3E}">
        <p14:creationId xmlns:p14="http://schemas.microsoft.com/office/powerpoint/2010/main" val="734712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13</a:t>
            </a:fld>
            <a:endParaRPr lang="en-US"/>
          </a:p>
        </p:txBody>
      </p:sp>
    </p:spTree>
    <p:extLst>
      <p:ext uri="{BB962C8B-B14F-4D97-AF65-F5344CB8AC3E}">
        <p14:creationId xmlns:p14="http://schemas.microsoft.com/office/powerpoint/2010/main" val="2607521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14</a:t>
            </a:fld>
            <a:endParaRPr lang="en-US"/>
          </a:p>
        </p:txBody>
      </p:sp>
    </p:spTree>
    <p:extLst>
      <p:ext uri="{BB962C8B-B14F-4D97-AF65-F5344CB8AC3E}">
        <p14:creationId xmlns:p14="http://schemas.microsoft.com/office/powerpoint/2010/main" val="2832154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15</a:t>
            </a:fld>
            <a:endParaRPr lang="en-US"/>
          </a:p>
        </p:txBody>
      </p:sp>
    </p:spTree>
    <p:extLst>
      <p:ext uri="{BB962C8B-B14F-4D97-AF65-F5344CB8AC3E}">
        <p14:creationId xmlns:p14="http://schemas.microsoft.com/office/powerpoint/2010/main" val="547038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A9D44-ED9A-4A03-A254-63D1033B255D}"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2495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17</a:t>
            </a:fld>
            <a:endParaRPr lang="en-US"/>
          </a:p>
        </p:txBody>
      </p:sp>
    </p:spTree>
    <p:extLst>
      <p:ext uri="{BB962C8B-B14F-4D97-AF65-F5344CB8AC3E}">
        <p14:creationId xmlns:p14="http://schemas.microsoft.com/office/powerpoint/2010/main" val="541504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18</a:t>
            </a:fld>
            <a:endParaRPr lang="en-US"/>
          </a:p>
        </p:txBody>
      </p:sp>
    </p:spTree>
    <p:extLst>
      <p:ext uri="{BB962C8B-B14F-4D97-AF65-F5344CB8AC3E}">
        <p14:creationId xmlns:p14="http://schemas.microsoft.com/office/powerpoint/2010/main" val="9820382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021433-8E7A-844A-98DE-74D224013015}" type="slidenum">
              <a:rPr lang="en-US" smtClean="0"/>
              <a:t>19</a:t>
            </a:fld>
            <a:endParaRPr lang="en-US"/>
          </a:p>
        </p:txBody>
      </p:sp>
    </p:spTree>
    <p:extLst>
      <p:ext uri="{BB962C8B-B14F-4D97-AF65-F5344CB8AC3E}">
        <p14:creationId xmlns:p14="http://schemas.microsoft.com/office/powerpoint/2010/main" val="4140200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20</a:t>
            </a:fld>
            <a:endParaRPr lang="en-US"/>
          </a:p>
        </p:txBody>
      </p:sp>
    </p:spTree>
    <p:extLst>
      <p:ext uri="{BB962C8B-B14F-4D97-AF65-F5344CB8AC3E}">
        <p14:creationId xmlns:p14="http://schemas.microsoft.com/office/powerpoint/2010/main" val="1996489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6021433-8E7A-844A-98DE-74D224013015}" type="slidenum">
              <a:rPr lang="en-US" smtClean="0"/>
              <a:t>21</a:t>
            </a:fld>
            <a:endParaRPr lang="en-US"/>
          </a:p>
        </p:txBody>
      </p:sp>
    </p:spTree>
    <p:extLst>
      <p:ext uri="{BB962C8B-B14F-4D97-AF65-F5344CB8AC3E}">
        <p14:creationId xmlns:p14="http://schemas.microsoft.com/office/powerpoint/2010/main" val="3853508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12BED07-6713-92AA-40AF-AE58F4F83C7A}"/>
              </a:ext>
            </a:extLst>
          </p:cNvPr>
          <p:cNvSpPr>
            <a:spLocks noGrp="1"/>
          </p:cNvSpPr>
          <p:nvPr>
            <p:ph type="subTitle" idx="1"/>
          </p:nvPr>
        </p:nvSpPr>
        <p:spPr>
          <a:xfrm>
            <a:off x="1608406" y="4512376"/>
            <a:ext cx="8639776" cy="90019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FC9EF77-BF49-E4C1-0FC7-563354777900}"/>
              </a:ext>
            </a:extLst>
          </p:cNvPr>
          <p:cNvSpPr>
            <a:spLocks noGrp="1"/>
          </p:cNvSpPr>
          <p:nvPr>
            <p:ph type="dt" sz="half" idx="10"/>
          </p:nvPr>
        </p:nvSpPr>
        <p:spPr/>
        <p:txBody>
          <a:bodyPr/>
          <a:lstStyle/>
          <a:p>
            <a:fld id="{E7736193-EDE3-4BB5-AE5F-E6E5472AB8BE}" type="datetimeFigureOut">
              <a:rPr lang="en-US" smtClean="0"/>
              <a:t>5/27/2025</a:t>
            </a:fld>
            <a:endParaRPr lang="en-US"/>
          </a:p>
        </p:txBody>
      </p:sp>
      <p:sp>
        <p:nvSpPr>
          <p:cNvPr id="5" name="Footer Placeholder 4">
            <a:extLst>
              <a:ext uri="{FF2B5EF4-FFF2-40B4-BE49-F238E27FC236}">
                <a16:creationId xmlns:a16="http://schemas.microsoft.com/office/drawing/2014/main" id="{72BD5853-25AA-1C3D-EAD2-496674792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7F0DAD-5850-CAAE-CD25-4D6DDDFF3A18}"/>
              </a:ext>
            </a:extLst>
          </p:cNvPr>
          <p:cNvSpPr>
            <a:spLocks noGrp="1"/>
          </p:cNvSpPr>
          <p:nvPr>
            <p:ph type="sldNum" sz="quarter" idx="12"/>
          </p:nvPr>
        </p:nvSpPr>
        <p:spPr/>
        <p:txBody>
          <a:bodyPr/>
          <a:lstStyle/>
          <a:p>
            <a:fld id="{1CC2C9B9-B4B7-45CC-A7EB-16F8BADE9045}" type="slidenum">
              <a:rPr lang="en-US" smtClean="0"/>
              <a:t>‹#›</a:t>
            </a:fld>
            <a:endParaRPr lang="en-US"/>
          </a:p>
        </p:txBody>
      </p:sp>
      <p:sp>
        <p:nvSpPr>
          <p:cNvPr id="2" name="Title 1">
            <a:extLst>
              <a:ext uri="{FF2B5EF4-FFF2-40B4-BE49-F238E27FC236}">
                <a16:creationId xmlns:a16="http://schemas.microsoft.com/office/drawing/2014/main" id="{534851B1-0B20-9549-0D70-886AA9D04532}"/>
              </a:ext>
            </a:extLst>
          </p:cNvPr>
          <p:cNvSpPr>
            <a:spLocks noGrp="1"/>
          </p:cNvSpPr>
          <p:nvPr>
            <p:ph type="ctrTitle"/>
          </p:nvPr>
        </p:nvSpPr>
        <p:spPr>
          <a:xfrm>
            <a:off x="1608406" y="1720884"/>
            <a:ext cx="8639775" cy="2734693"/>
          </a:xfrm>
          <a:noFill/>
        </p:spPr>
        <p:txBody>
          <a:bodyPr anchor="b">
            <a:normAutofit/>
          </a:bodyPr>
          <a:lstStyle>
            <a:lvl1pPr algn="l">
              <a:defRPr sz="3200" spc="530" baseline="0"/>
            </a:lvl1pPr>
          </a:lstStyle>
          <a:p>
            <a:r>
              <a:rPr lang="en-US" dirty="0"/>
              <a:t>Click to edit Master title style</a:t>
            </a:r>
          </a:p>
        </p:txBody>
      </p:sp>
    </p:spTree>
    <p:extLst>
      <p:ext uri="{BB962C8B-B14F-4D97-AF65-F5344CB8AC3E}">
        <p14:creationId xmlns:p14="http://schemas.microsoft.com/office/powerpoint/2010/main" val="190292996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8F26-B5E3-8A90-51FC-8520D1D732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EA4D95-10F3-6212-8302-5610C43E32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81BE7-A53D-441E-0393-0E59412C9117}"/>
              </a:ext>
            </a:extLst>
          </p:cNvPr>
          <p:cNvSpPr>
            <a:spLocks noGrp="1"/>
          </p:cNvSpPr>
          <p:nvPr>
            <p:ph type="dt" sz="half" idx="10"/>
          </p:nvPr>
        </p:nvSpPr>
        <p:spPr/>
        <p:txBody>
          <a:bodyPr/>
          <a:lstStyle/>
          <a:p>
            <a:fld id="{E7736193-EDE3-4BB5-AE5F-E6E5472AB8BE}" type="datetimeFigureOut">
              <a:rPr lang="en-US" smtClean="0"/>
              <a:t>5/27/2025</a:t>
            </a:fld>
            <a:endParaRPr lang="en-US"/>
          </a:p>
        </p:txBody>
      </p:sp>
      <p:sp>
        <p:nvSpPr>
          <p:cNvPr id="5" name="Footer Placeholder 4">
            <a:extLst>
              <a:ext uri="{FF2B5EF4-FFF2-40B4-BE49-F238E27FC236}">
                <a16:creationId xmlns:a16="http://schemas.microsoft.com/office/drawing/2014/main" id="{0DEF10F0-B23F-BF4B-DB66-9BCF734DB9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5DDEC-13A7-D988-D082-03076F80F1F0}"/>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161756941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80CFA-45ED-71B0-EE3E-CCE6D5C19377}"/>
              </a:ext>
            </a:extLst>
          </p:cNvPr>
          <p:cNvSpPr>
            <a:spLocks noGrp="1"/>
          </p:cNvSpPr>
          <p:nvPr>
            <p:ph type="title"/>
          </p:nvPr>
        </p:nvSpPr>
        <p:spPr>
          <a:xfrm>
            <a:off x="1622474" y="2413788"/>
            <a:ext cx="8085116" cy="2737521"/>
          </a:xfrm>
        </p:spPr>
        <p:txBody>
          <a:bodyPr anchor="t">
            <a:normAutofit/>
          </a:bodyPr>
          <a:lstStyle>
            <a:lvl1pPr>
              <a:defRPr sz="3200"/>
            </a:lvl1pPr>
          </a:lstStyle>
          <a:p>
            <a:r>
              <a:rPr lang="en-US" dirty="0"/>
              <a:t>Click to edit Master title style</a:t>
            </a:r>
          </a:p>
        </p:txBody>
      </p:sp>
      <p:sp>
        <p:nvSpPr>
          <p:cNvPr id="3" name="Text Placeholder 2">
            <a:extLst>
              <a:ext uri="{FF2B5EF4-FFF2-40B4-BE49-F238E27FC236}">
                <a16:creationId xmlns:a16="http://schemas.microsoft.com/office/drawing/2014/main" id="{8F37BECA-A01D-7D7A-F2A6-891EC9D22945}"/>
              </a:ext>
            </a:extLst>
          </p:cNvPr>
          <p:cNvSpPr>
            <a:spLocks noGrp="1"/>
          </p:cNvSpPr>
          <p:nvPr>
            <p:ph type="body" idx="1"/>
          </p:nvPr>
        </p:nvSpPr>
        <p:spPr>
          <a:xfrm>
            <a:off x="1622474" y="1351721"/>
            <a:ext cx="8085118" cy="993913"/>
          </a:xfrm>
        </p:spPr>
        <p:txBody>
          <a:bodyPr anchor="b">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6716478-6FAF-D420-0B87-6EABB81E887C}"/>
              </a:ext>
            </a:extLst>
          </p:cNvPr>
          <p:cNvSpPr>
            <a:spLocks noGrp="1"/>
          </p:cNvSpPr>
          <p:nvPr>
            <p:ph type="dt" sz="half" idx="10"/>
          </p:nvPr>
        </p:nvSpPr>
        <p:spPr/>
        <p:txBody>
          <a:bodyPr/>
          <a:lstStyle/>
          <a:p>
            <a:fld id="{E7736193-EDE3-4BB5-AE5F-E6E5472AB8BE}" type="datetimeFigureOut">
              <a:rPr lang="en-US" smtClean="0"/>
              <a:t>5/27/2025</a:t>
            </a:fld>
            <a:endParaRPr lang="en-US"/>
          </a:p>
        </p:txBody>
      </p:sp>
      <p:sp>
        <p:nvSpPr>
          <p:cNvPr id="5" name="Footer Placeholder 4">
            <a:extLst>
              <a:ext uri="{FF2B5EF4-FFF2-40B4-BE49-F238E27FC236}">
                <a16:creationId xmlns:a16="http://schemas.microsoft.com/office/drawing/2014/main" id="{87C4289B-CB0D-8AFC-7C02-F755C0DCC8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971E4-8A9E-2A30-D7FE-B3505124BB9D}"/>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79559425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7F941-C3A7-545F-8046-C7A9AC80300E}"/>
              </a:ext>
            </a:extLst>
          </p:cNvPr>
          <p:cNvSpPr>
            <a:spLocks noGrp="1"/>
          </p:cNvSpPr>
          <p:nvPr>
            <p:ph type="title"/>
          </p:nvPr>
        </p:nvSpPr>
        <p:spPr>
          <a:xfrm>
            <a:off x="1615817" y="1272209"/>
            <a:ext cx="9164725" cy="1033670"/>
          </a:xfrm>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41BD4277-CFAE-EEF6-3346-61F06D5A3945}"/>
              </a:ext>
            </a:extLst>
          </p:cNvPr>
          <p:cNvSpPr>
            <a:spLocks noGrp="1"/>
          </p:cNvSpPr>
          <p:nvPr>
            <p:ph sz="half" idx="1"/>
          </p:nvPr>
        </p:nvSpPr>
        <p:spPr>
          <a:xfrm>
            <a:off x="1615817" y="2425148"/>
            <a:ext cx="4188635" cy="31606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9543384-699D-84FC-C8B5-7BDE49BB4478}"/>
              </a:ext>
            </a:extLst>
          </p:cNvPr>
          <p:cNvSpPr>
            <a:spLocks noGrp="1"/>
          </p:cNvSpPr>
          <p:nvPr>
            <p:ph sz="half" idx="2"/>
          </p:nvPr>
        </p:nvSpPr>
        <p:spPr>
          <a:xfrm>
            <a:off x="6371355" y="2425148"/>
            <a:ext cx="4188635" cy="316064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0A49386-AFC8-03DA-4563-07B0A0119B1C}"/>
              </a:ext>
            </a:extLst>
          </p:cNvPr>
          <p:cNvSpPr>
            <a:spLocks noGrp="1"/>
          </p:cNvSpPr>
          <p:nvPr>
            <p:ph type="dt" sz="half" idx="10"/>
          </p:nvPr>
        </p:nvSpPr>
        <p:spPr/>
        <p:txBody>
          <a:bodyPr/>
          <a:lstStyle/>
          <a:p>
            <a:fld id="{E7736193-EDE3-4BB5-AE5F-E6E5472AB8BE}" type="datetimeFigureOut">
              <a:rPr lang="en-US" smtClean="0"/>
              <a:t>5/27/2025</a:t>
            </a:fld>
            <a:endParaRPr lang="en-US"/>
          </a:p>
        </p:txBody>
      </p:sp>
      <p:sp>
        <p:nvSpPr>
          <p:cNvPr id="6" name="Footer Placeholder 5">
            <a:extLst>
              <a:ext uri="{FF2B5EF4-FFF2-40B4-BE49-F238E27FC236}">
                <a16:creationId xmlns:a16="http://schemas.microsoft.com/office/drawing/2014/main" id="{23AED60A-7704-31D9-7D4D-65C635EDF8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6927DA-3B5E-13B8-0BA8-5DCFF001E05E}"/>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280595466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7B55A-280B-BDCB-F966-8578DDE741DC}"/>
              </a:ext>
            </a:extLst>
          </p:cNvPr>
          <p:cNvSpPr>
            <a:spLocks noGrp="1"/>
          </p:cNvSpPr>
          <p:nvPr>
            <p:ph type="title"/>
          </p:nvPr>
        </p:nvSpPr>
        <p:spPr>
          <a:xfrm>
            <a:off x="1017442" y="600817"/>
            <a:ext cx="10079497" cy="1168706"/>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0C76EA03-7008-14AB-547B-E66EA4EC968F}"/>
              </a:ext>
            </a:extLst>
          </p:cNvPr>
          <p:cNvSpPr>
            <a:spLocks noGrp="1"/>
          </p:cNvSpPr>
          <p:nvPr>
            <p:ph type="body" idx="1"/>
          </p:nvPr>
        </p:nvSpPr>
        <p:spPr>
          <a:xfrm>
            <a:off x="1017442" y="1798488"/>
            <a:ext cx="4599587" cy="66849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D629F56-D2C8-71FE-FA59-002819D51856}"/>
              </a:ext>
            </a:extLst>
          </p:cNvPr>
          <p:cNvSpPr>
            <a:spLocks noGrp="1"/>
          </p:cNvSpPr>
          <p:nvPr>
            <p:ph sz="half" idx="2"/>
          </p:nvPr>
        </p:nvSpPr>
        <p:spPr>
          <a:xfrm>
            <a:off x="1017442" y="2777279"/>
            <a:ext cx="4599587" cy="327693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12524D2-CA8D-75F3-D089-C2F0E20D4759}"/>
              </a:ext>
            </a:extLst>
          </p:cNvPr>
          <p:cNvSpPr>
            <a:spLocks noGrp="1"/>
          </p:cNvSpPr>
          <p:nvPr>
            <p:ph type="body" sz="quarter" idx="3"/>
          </p:nvPr>
        </p:nvSpPr>
        <p:spPr>
          <a:xfrm>
            <a:off x="6497352" y="1798488"/>
            <a:ext cx="4599588" cy="66849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E99B0E3-5AE5-0516-27BF-9F246137FE03}"/>
              </a:ext>
            </a:extLst>
          </p:cNvPr>
          <p:cNvSpPr>
            <a:spLocks noGrp="1"/>
          </p:cNvSpPr>
          <p:nvPr>
            <p:ph sz="quarter" idx="4"/>
          </p:nvPr>
        </p:nvSpPr>
        <p:spPr>
          <a:xfrm>
            <a:off x="6497352" y="2777279"/>
            <a:ext cx="4599588" cy="327693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F7B319A7-6048-4735-B2AC-6D6043F1461A}"/>
              </a:ext>
            </a:extLst>
          </p:cNvPr>
          <p:cNvSpPr>
            <a:spLocks noGrp="1"/>
          </p:cNvSpPr>
          <p:nvPr>
            <p:ph type="dt" sz="half" idx="10"/>
          </p:nvPr>
        </p:nvSpPr>
        <p:spPr/>
        <p:txBody>
          <a:bodyPr/>
          <a:lstStyle/>
          <a:p>
            <a:fld id="{E7736193-EDE3-4BB5-AE5F-E6E5472AB8BE}" type="datetimeFigureOut">
              <a:rPr lang="en-US" smtClean="0"/>
              <a:t>5/27/2025</a:t>
            </a:fld>
            <a:endParaRPr lang="en-US"/>
          </a:p>
        </p:txBody>
      </p:sp>
      <p:sp>
        <p:nvSpPr>
          <p:cNvPr id="8" name="Footer Placeholder 7">
            <a:extLst>
              <a:ext uri="{FF2B5EF4-FFF2-40B4-BE49-F238E27FC236}">
                <a16:creationId xmlns:a16="http://schemas.microsoft.com/office/drawing/2014/main" id="{6515F875-F23E-D0D2-9115-CD494FDA00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B4F88F-F488-D9D5-CF99-AA1750AAFC39}"/>
              </a:ext>
            </a:extLst>
          </p:cNvPr>
          <p:cNvSpPr>
            <a:spLocks noGrp="1"/>
          </p:cNvSpPr>
          <p:nvPr>
            <p:ph type="sldNum" sz="quarter" idx="12"/>
          </p:nvPr>
        </p:nvSpPr>
        <p:spPr/>
        <p:txBody>
          <a:bodyPr/>
          <a:lstStyle/>
          <a:p>
            <a:fld id="{1CC2C9B9-B4B7-45CC-A7EB-16F8BADE9045}" type="slidenum">
              <a:rPr lang="en-US" smtClean="0"/>
              <a:t>‹#›</a:t>
            </a:fld>
            <a:endParaRPr lang="en-US"/>
          </a:p>
        </p:txBody>
      </p:sp>
      <p:cxnSp>
        <p:nvCxnSpPr>
          <p:cNvPr id="13" name="Straight Connector 12">
            <a:extLst>
              <a:ext uri="{FF2B5EF4-FFF2-40B4-BE49-F238E27FC236}">
                <a16:creationId xmlns:a16="http://schemas.microsoft.com/office/drawing/2014/main" id="{B5094593-EFC2-EEEF-74CD-BD00F4132A94}"/>
              </a:ext>
            </a:extLst>
          </p:cNvPr>
          <p:cNvCxnSpPr>
            <a:cxnSpLocks/>
          </p:cNvCxnSpPr>
          <p:nvPr/>
        </p:nvCxnSpPr>
        <p:spPr>
          <a:xfrm>
            <a:off x="6571185" y="2593591"/>
            <a:ext cx="4525755"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F851F6D-436C-FA47-8CD1-2C10E735764A}"/>
              </a:ext>
            </a:extLst>
          </p:cNvPr>
          <p:cNvCxnSpPr>
            <a:cxnSpLocks/>
          </p:cNvCxnSpPr>
          <p:nvPr/>
        </p:nvCxnSpPr>
        <p:spPr>
          <a:xfrm>
            <a:off x="1107503" y="2593591"/>
            <a:ext cx="4509526"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20739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91B86-9261-4E82-EF65-30F78154E2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3A5E84-E43B-20AE-E80D-47CB0B07BD7B}"/>
              </a:ext>
            </a:extLst>
          </p:cNvPr>
          <p:cNvSpPr>
            <a:spLocks noGrp="1"/>
          </p:cNvSpPr>
          <p:nvPr>
            <p:ph type="dt" sz="half" idx="10"/>
          </p:nvPr>
        </p:nvSpPr>
        <p:spPr/>
        <p:txBody>
          <a:bodyPr/>
          <a:lstStyle/>
          <a:p>
            <a:fld id="{E7736193-EDE3-4BB5-AE5F-E6E5472AB8BE}" type="datetimeFigureOut">
              <a:rPr lang="en-US" smtClean="0"/>
              <a:t>5/27/2025</a:t>
            </a:fld>
            <a:endParaRPr lang="en-US"/>
          </a:p>
        </p:txBody>
      </p:sp>
      <p:sp>
        <p:nvSpPr>
          <p:cNvPr id="4" name="Footer Placeholder 3">
            <a:extLst>
              <a:ext uri="{FF2B5EF4-FFF2-40B4-BE49-F238E27FC236}">
                <a16:creationId xmlns:a16="http://schemas.microsoft.com/office/drawing/2014/main" id="{2AFF5797-14F1-9FEB-247C-0E325AF74D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B5D7AF-1489-8F93-4828-0AE784B8BA8F}"/>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352089018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6CAF1C-8901-AE05-E52C-D5B95941055B}"/>
              </a:ext>
            </a:extLst>
          </p:cNvPr>
          <p:cNvSpPr>
            <a:spLocks noGrp="1"/>
          </p:cNvSpPr>
          <p:nvPr>
            <p:ph type="dt" sz="half" idx="10"/>
          </p:nvPr>
        </p:nvSpPr>
        <p:spPr/>
        <p:txBody>
          <a:bodyPr/>
          <a:lstStyle/>
          <a:p>
            <a:fld id="{E7736193-EDE3-4BB5-AE5F-E6E5472AB8BE}" type="datetimeFigureOut">
              <a:rPr lang="en-US" smtClean="0"/>
              <a:t>5/27/2025</a:t>
            </a:fld>
            <a:endParaRPr lang="en-US"/>
          </a:p>
        </p:txBody>
      </p:sp>
      <p:sp>
        <p:nvSpPr>
          <p:cNvPr id="3" name="Footer Placeholder 2">
            <a:extLst>
              <a:ext uri="{FF2B5EF4-FFF2-40B4-BE49-F238E27FC236}">
                <a16:creationId xmlns:a16="http://schemas.microsoft.com/office/drawing/2014/main" id="{E1CD4F90-2973-4FE2-6C2C-5C2AC5C5A8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50414B-A7EC-0C14-EFD2-29C5582CC184}"/>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154943508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378C7-A764-C5E4-A6A4-DC5B1B3537FB}"/>
              </a:ext>
            </a:extLst>
          </p:cNvPr>
          <p:cNvSpPr>
            <a:spLocks noGrp="1"/>
          </p:cNvSpPr>
          <p:nvPr>
            <p:ph type="title"/>
          </p:nvPr>
        </p:nvSpPr>
        <p:spPr>
          <a:xfrm>
            <a:off x="1380121" y="1391478"/>
            <a:ext cx="3288432" cy="1951414"/>
          </a:xfrm>
        </p:spPr>
        <p:txBody>
          <a:bodyPr anchor="t">
            <a:normAutofit/>
          </a:bodyPr>
          <a:lstStyle>
            <a:lvl1pPr>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27DFE178-4B5D-413B-6583-AB81E8D04180}"/>
              </a:ext>
            </a:extLst>
          </p:cNvPr>
          <p:cNvSpPr>
            <a:spLocks noGrp="1"/>
          </p:cNvSpPr>
          <p:nvPr>
            <p:ph idx="1"/>
          </p:nvPr>
        </p:nvSpPr>
        <p:spPr>
          <a:xfrm>
            <a:off x="6003235" y="920080"/>
            <a:ext cx="5312467" cy="502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DB92F6D-71AB-9630-9DBE-46041C50C79A}"/>
              </a:ext>
            </a:extLst>
          </p:cNvPr>
          <p:cNvSpPr>
            <a:spLocks noGrp="1"/>
          </p:cNvSpPr>
          <p:nvPr>
            <p:ph type="body" sz="half" idx="2"/>
          </p:nvPr>
        </p:nvSpPr>
        <p:spPr>
          <a:xfrm>
            <a:off x="1380121" y="3566727"/>
            <a:ext cx="3288432" cy="1766325"/>
          </a:xfrm>
        </p:spPr>
        <p:txBody>
          <a:bodyPr anchor="b">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0FEAAD1-C919-6E2E-32D2-E199025FB8F9}"/>
              </a:ext>
            </a:extLst>
          </p:cNvPr>
          <p:cNvSpPr>
            <a:spLocks noGrp="1"/>
          </p:cNvSpPr>
          <p:nvPr>
            <p:ph type="dt" sz="half" idx="10"/>
          </p:nvPr>
        </p:nvSpPr>
        <p:spPr/>
        <p:txBody>
          <a:bodyPr/>
          <a:lstStyle/>
          <a:p>
            <a:fld id="{E7736193-EDE3-4BB5-AE5F-E6E5472AB8BE}" type="datetimeFigureOut">
              <a:rPr lang="en-US" smtClean="0"/>
              <a:t>5/27/2025</a:t>
            </a:fld>
            <a:endParaRPr lang="en-US"/>
          </a:p>
        </p:txBody>
      </p:sp>
      <p:sp>
        <p:nvSpPr>
          <p:cNvPr id="6" name="Footer Placeholder 5">
            <a:extLst>
              <a:ext uri="{FF2B5EF4-FFF2-40B4-BE49-F238E27FC236}">
                <a16:creationId xmlns:a16="http://schemas.microsoft.com/office/drawing/2014/main" id="{5288B5D8-E15B-BE38-2A89-BD0F02E1A0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ECC26-B78C-4CBD-6883-97E80D3E5165}"/>
              </a:ext>
            </a:extLst>
          </p:cNvPr>
          <p:cNvSpPr>
            <a:spLocks noGrp="1"/>
          </p:cNvSpPr>
          <p:nvPr>
            <p:ph type="sldNum" sz="quarter" idx="12"/>
          </p:nvPr>
        </p:nvSpPr>
        <p:spPr/>
        <p:txBody>
          <a:bodyPr/>
          <a:lstStyle/>
          <a:p>
            <a:fld id="{1CC2C9B9-B4B7-45CC-A7EB-16F8BADE9045}" type="slidenum">
              <a:rPr lang="en-US" smtClean="0"/>
              <a:t>‹#›</a:t>
            </a:fld>
            <a:endParaRPr lang="en-US"/>
          </a:p>
        </p:txBody>
      </p:sp>
      <p:sp>
        <p:nvSpPr>
          <p:cNvPr id="11" name="Rectangle 10">
            <a:extLst>
              <a:ext uri="{FF2B5EF4-FFF2-40B4-BE49-F238E27FC236}">
                <a16:creationId xmlns:a16="http://schemas.microsoft.com/office/drawing/2014/main" id="{96AAC029-BE5C-900C-E7D2-DE6E31789D1E}"/>
              </a:ext>
              <a:ext uri="{C183D7F6-B498-43B3-948B-1728B52AA6E4}">
                <adec:decorative xmlns:adec="http://schemas.microsoft.com/office/drawing/2017/decorative" val="1"/>
              </a:ext>
            </a:extLst>
          </p:cNvPr>
          <p:cNvSpPr/>
          <p:nvPr/>
        </p:nvSpPr>
        <p:spPr>
          <a:xfrm>
            <a:off x="933198" y="931857"/>
            <a:ext cx="4305523"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495626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04EAA-30F7-390A-C77C-2E5BD8218BC0}"/>
              </a:ext>
            </a:extLst>
          </p:cNvPr>
          <p:cNvSpPr>
            <a:spLocks noGrp="1"/>
          </p:cNvSpPr>
          <p:nvPr>
            <p:ph type="title"/>
          </p:nvPr>
        </p:nvSpPr>
        <p:spPr>
          <a:xfrm>
            <a:off x="1380120" y="1391478"/>
            <a:ext cx="3322510" cy="2037522"/>
          </a:xfrm>
        </p:spPr>
        <p:txBody>
          <a:bodyPr anchor="t">
            <a:normAutofit/>
          </a:bodyPr>
          <a:lstStyle>
            <a:lvl1pPr>
              <a:defRPr sz="2400"/>
            </a:lvl1pPr>
          </a:lstStyle>
          <a:p>
            <a:r>
              <a:rPr lang="en-US" dirty="0"/>
              <a:t>Click to edit Master title style</a:t>
            </a:r>
          </a:p>
        </p:txBody>
      </p:sp>
      <p:sp useBgFill="1">
        <p:nvSpPr>
          <p:cNvPr id="3" name="Picture Placeholder 2">
            <a:extLst>
              <a:ext uri="{FF2B5EF4-FFF2-40B4-BE49-F238E27FC236}">
                <a16:creationId xmlns:a16="http://schemas.microsoft.com/office/drawing/2014/main" id="{513A1C34-81AC-D534-67B1-42721228935F}"/>
              </a:ext>
            </a:extLst>
          </p:cNvPr>
          <p:cNvSpPr>
            <a:spLocks noGrp="1"/>
          </p:cNvSpPr>
          <p:nvPr>
            <p:ph type="pic" idx="1"/>
          </p:nvPr>
        </p:nvSpPr>
        <p:spPr>
          <a:xfrm>
            <a:off x="5907143" y="931857"/>
            <a:ext cx="5351659" cy="499630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E1012D-3524-26C6-64C1-8CE6E7A9A29B}"/>
              </a:ext>
            </a:extLst>
          </p:cNvPr>
          <p:cNvSpPr>
            <a:spLocks noGrp="1"/>
          </p:cNvSpPr>
          <p:nvPr>
            <p:ph type="body" sz="half" idx="2"/>
          </p:nvPr>
        </p:nvSpPr>
        <p:spPr>
          <a:xfrm>
            <a:off x="1380120" y="3742792"/>
            <a:ext cx="3322510" cy="1590261"/>
          </a:xfrm>
        </p:spPr>
        <p:txBody>
          <a:bodyPr anchor="b">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E8FA6D7-1BE0-F14D-A2F7-4836180BC3B9}"/>
              </a:ext>
            </a:extLst>
          </p:cNvPr>
          <p:cNvSpPr>
            <a:spLocks noGrp="1"/>
          </p:cNvSpPr>
          <p:nvPr>
            <p:ph type="dt" sz="half" idx="10"/>
          </p:nvPr>
        </p:nvSpPr>
        <p:spPr/>
        <p:txBody>
          <a:bodyPr/>
          <a:lstStyle/>
          <a:p>
            <a:fld id="{E7736193-EDE3-4BB5-AE5F-E6E5472AB8BE}" type="datetimeFigureOut">
              <a:rPr lang="en-US" smtClean="0"/>
              <a:t>5/27/2025</a:t>
            </a:fld>
            <a:endParaRPr lang="en-US"/>
          </a:p>
        </p:txBody>
      </p:sp>
      <p:sp>
        <p:nvSpPr>
          <p:cNvPr id="6" name="Footer Placeholder 5">
            <a:extLst>
              <a:ext uri="{FF2B5EF4-FFF2-40B4-BE49-F238E27FC236}">
                <a16:creationId xmlns:a16="http://schemas.microsoft.com/office/drawing/2014/main" id="{0556B5AC-3F20-FDC1-D579-7C4C6B4ED0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074ACA-1D54-81FA-70B1-31AB3011B3C6}"/>
              </a:ext>
            </a:extLst>
          </p:cNvPr>
          <p:cNvSpPr>
            <a:spLocks noGrp="1"/>
          </p:cNvSpPr>
          <p:nvPr>
            <p:ph type="sldNum" sz="quarter" idx="12"/>
          </p:nvPr>
        </p:nvSpPr>
        <p:spPr/>
        <p:txBody>
          <a:bodyPr/>
          <a:lstStyle/>
          <a:p>
            <a:fld id="{1CC2C9B9-B4B7-45CC-A7EB-16F8BADE9045}" type="slidenum">
              <a:rPr lang="en-US" smtClean="0"/>
              <a:t>‹#›</a:t>
            </a:fld>
            <a:endParaRPr lang="en-US"/>
          </a:p>
        </p:txBody>
      </p:sp>
      <p:sp>
        <p:nvSpPr>
          <p:cNvPr id="9" name="Rectangle 8">
            <a:extLst>
              <a:ext uri="{FF2B5EF4-FFF2-40B4-BE49-F238E27FC236}">
                <a16:creationId xmlns:a16="http://schemas.microsoft.com/office/drawing/2014/main" id="{4DD8EE65-D4F9-418A-1628-F5DFD3DBA24E}"/>
              </a:ext>
              <a:ext uri="{C183D7F6-B498-43B3-948B-1728B52AA6E4}">
                <adec:decorative xmlns:adec="http://schemas.microsoft.com/office/drawing/2017/decorative" val="1"/>
              </a:ext>
            </a:extLst>
          </p:cNvPr>
          <p:cNvSpPr/>
          <p:nvPr/>
        </p:nvSpPr>
        <p:spPr>
          <a:xfrm>
            <a:off x="933198" y="931857"/>
            <a:ext cx="4305523"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892894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2C3AB-851A-0D2F-B3AE-5B161CFFC00A}"/>
              </a:ext>
            </a:extLst>
          </p:cNvPr>
          <p:cNvSpPr>
            <a:spLocks noGrp="1"/>
          </p:cNvSpPr>
          <p:nvPr>
            <p:ph type="title"/>
          </p:nvPr>
        </p:nvSpPr>
        <p:spPr>
          <a:xfrm>
            <a:off x="1624338" y="1255172"/>
            <a:ext cx="9297346" cy="1050707"/>
          </a:xfrm>
        </p:spPr>
        <p:txBody>
          <a:bodyPr anchor="b"/>
          <a:lstStyle/>
          <a:p>
            <a:r>
              <a:rPr lang="en-US" dirty="0"/>
              <a:t>Click to edit Master title style</a:t>
            </a:r>
          </a:p>
        </p:txBody>
      </p:sp>
      <p:sp>
        <p:nvSpPr>
          <p:cNvPr id="3" name="Vertical Text Placeholder 2">
            <a:extLst>
              <a:ext uri="{FF2B5EF4-FFF2-40B4-BE49-F238E27FC236}">
                <a16:creationId xmlns:a16="http://schemas.microsoft.com/office/drawing/2014/main" id="{0E89FD6B-3621-3904-7878-A2825C692509}"/>
              </a:ext>
            </a:extLst>
          </p:cNvPr>
          <p:cNvSpPr>
            <a:spLocks noGrp="1"/>
          </p:cNvSpPr>
          <p:nvPr>
            <p:ph type="body" orient="vert" idx="1"/>
          </p:nvPr>
        </p:nvSpPr>
        <p:spPr>
          <a:xfrm>
            <a:off x="1624338" y="2419468"/>
            <a:ext cx="9297346" cy="32543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9808AE9-D8ED-ED5D-D7B0-A43811777E81}"/>
              </a:ext>
            </a:extLst>
          </p:cNvPr>
          <p:cNvSpPr>
            <a:spLocks noGrp="1"/>
          </p:cNvSpPr>
          <p:nvPr>
            <p:ph type="dt" sz="half" idx="10"/>
          </p:nvPr>
        </p:nvSpPr>
        <p:spPr/>
        <p:txBody>
          <a:bodyPr/>
          <a:lstStyle/>
          <a:p>
            <a:fld id="{E7736193-EDE3-4BB5-AE5F-E6E5472AB8BE}" type="datetimeFigureOut">
              <a:rPr lang="en-US" smtClean="0"/>
              <a:t>5/27/2025</a:t>
            </a:fld>
            <a:endParaRPr lang="en-US"/>
          </a:p>
        </p:txBody>
      </p:sp>
      <p:sp>
        <p:nvSpPr>
          <p:cNvPr id="5" name="Footer Placeholder 4">
            <a:extLst>
              <a:ext uri="{FF2B5EF4-FFF2-40B4-BE49-F238E27FC236}">
                <a16:creationId xmlns:a16="http://schemas.microsoft.com/office/drawing/2014/main" id="{9A9EF98B-AC81-D122-3D05-9C4E2FE423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9FB543-B138-6627-3714-12105D172AD5}"/>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377856533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3DE16D-F1A0-DDB5-A98C-A9055C93D914}"/>
              </a:ext>
            </a:extLst>
          </p:cNvPr>
          <p:cNvSpPr>
            <a:spLocks noGrp="1"/>
          </p:cNvSpPr>
          <p:nvPr>
            <p:ph type="title" orient="vert"/>
          </p:nvPr>
        </p:nvSpPr>
        <p:spPr>
          <a:xfrm>
            <a:off x="9126961" y="1414196"/>
            <a:ext cx="1817441" cy="4100602"/>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2D8A548F-8DA7-C53C-1BFE-7C720CB20FA1}"/>
              </a:ext>
            </a:extLst>
          </p:cNvPr>
          <p:cNvSpPr>
            <a:spLocks noGrp="1"/>
          </p:cNvSpPr>
          <p:nvPr>
            <p:ph type="body" orient="vert" idx="1"/>
          </p:nvPr>
        </p:nvSpPr>
        <p:spPr>
          <a:xfrm>
            <a:off x="1346042" y="1414196"/>
            <a:ext cx="7780919" cy="4100602"/>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12EA2C8-1C90-25D0-8B0A-30B73CFD3EDE}"/>
              </a:ext>
            </a:extLst>
          </p:cNvPr>
          <p:cNvSpPr>
            <a:spLocks noGrp="1"/>
          </p:cNvSpPr>
          <p:nvPr>
            <p:ph type="dt" sz="half" idx="10"/>
          </p:nvPr>
        </p:nvSpPr>
        <p:spPr/>
        <p:txBody>
          <a:bodyPr/>
          <a:lstStyle/>
          <a:p>
            <a:fld id="{E7736193-EDE3-4BB5-AE5F-E6E5472AB8BE}" type="datetimeFigureOut">
              <a:rPr lang="en-US" smtClean="0"/>
              <a:t>5/27/2025</a:t>
            </a:fld>
            <a:endParaRPr lang="en-US"/>
          </a:p>
        </p:txBody>
      </p:sp>
      <p:sp>
        <p:nvSpPr>
          <p:cNvPr id="5" name="Footer Placeholder 4">
            <a:extLst>
              <a:ext uri="{FF2B5EF4-FFF2-40B4-BE49-F238E27FC236}">
                <a16:creationId xmlns:a16="http://schemas.microsoft.com/office/drawing/2014/main" id="{EA6FF1A4-0404-DA2D-1EA4-828091C0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57155-0F4A-F7B7-C4A8-755572E98C2E}"/>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413940146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792104-6F24-CD50-F55E-22A55084DDC9}"/>
              </a:ext>
            </a:extLst>
          </p:cNvPr>
          <p:cNvSpPr>
            <a:spLocks noGrp="1"/>
          </p:cNvSpPr>
          <p:nvPr>
            <p:ph type="title"/>
          </p:nvPr>
        </p:nvSpPr>
        <p:spPr>
          <a:xfrm>
            <a:off x="1620442" y="1233199"/>
            <a:ext cx="8977511" cy="107382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2D1059CB-D00E-398D-E4D9-59792FC40A4C}"/>
              </a:ext>
            </a:extLst>
          </p:cNvPr>
          <p:cNvSpPr>
            <a:spLocks noGrp="1"/>
          </p:cNvSpPr>
          <p:nvPr>
            <p:ph type="body" idx="1"/>
          </p:nvPr>
        </p:nvSpPr>
        <p:spPr>
          <a:xfrm>
            <a:off x="1620444" y="2419639"/>
            <a:ext cx="8977509" cy="31417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8DFBC38-D897-7CBE-AC89-A95A2222D7C8}"/>
              </a:ext>
            </a:extLst>
          </p:cNvPr>
          <p:cNvSpPr>
            <a:spLocks noGrp="1"/>
          </p:cNvSpPr>
          <p:nvPr>
            <p:ph type="dt" sz="half" idx="2"/>
          </p:nvPr>
        </p:nvSpPr>
        <p:spPr>
          <a:xfrm>
            <a:off x="847726" y="6199188"/>
            <a:ext cx="2743200" cy="365125"/>
          </a:xfrm>
          <a:prstGeom prst="rect">
            <a:avLst/>
          </a:prstGeom>
        </p:spPr>
        <p:txBody>
          <a:bodyPr vert="horz" lIns="91440" tIns="45720" rIns="91440" bIns="45720" rtlCol="0" anchor="ctr"/>
          <a:lstStyle>
            <a:lvl1pPr algn="l">
              <a:defRPr sz="1050">
                <a:solidFill>
                  <a:schemeClr val="tx1"/>
                </a:solidFill>
                <a:latin typeface="+mn-lt"/>
              </a:defRPr>
            </a:lvl1pPr>
          </a:lstStyle>
          <a:p>
            <a:fld id="{E7736193-EDE3-4BB5-AE5F-E6E5472AB8BE}" type="datetimeFigureOut">
              <a:rPr lang="en-US" smtClean="0"/>
              <a:t>5/27/2025</a:t>
            </a:fld>
            <a:endParaRPr lang="en-US"/>
          </a:p>
        </p:txBody>
      </p:sp>
      <p:sp>
        <p:nvSpPr>
          <p:cNvPr id="5" name="Footer Placeholder 4">
            <a:extLst>
              <a:ext uri="{FF2B5EF4-FFF2-40B4-BE49-F238E27FC236}">
                <a16:creationId xmlns:a16="http://schemas.microsoft.com/office/drawing/2014/main" id="{E6728008-2A03-D518-4A75-30816EB0D198}"/>
              </a:ext>
            </a:extLst>
          </p:cNvPr>
          <p:cNvSpPr>
            <a:spLocks noGrp="1"/>
          </p:cNvSpPr>
          <p:nvPr>
            <p:ph type="ftr" sz="quarter" idx="3"/>
          </p:nvPr>
        </p:nvSpPr>
        <p:spPr>
          <a:xfrm>
            <a:off x="7286625" y="6199188"/>
            <a:ext cx="3409951" cy="365125"/>
          </a:xfrm>
          <a:prstGeom prst="rect">
            <a:avLst/>
          </a:prstGeom>
        </p:spPr>
        <p:txBody>
          <a:bodyPr vert="horz" lIns="91440" tIns="45720" rIns="91440" bIns="45720" rtlCol="0" anchor="ctr"/>
          <a:lstStyle>
            <a:lvl1pPr algn="r">
              <a:defRPr sz="1050">
                <a:solidFill>
                  <a:schemeClr val="tx1"/>
                </a:solidFill>
                <a:latin typeface="+mn-lt"/>
              </a:defRPr>
            </a:lvl1pPr>
          </a:lstStyle>
          <a:p>
            <a:endParaRPr lang="en-US"/>
          </a:p>
        </p:txBody>
      </p:sp>
      <p:sp>
        <p:nvSpPr>
          <p:cNvPr id="6" name="Slide Number Placeholder 5">
            <a:extLst>
              <a:ext uri="{FF2B5EF4-FFF2-40B4-BE49-F238E27FC236}">
                <a16:creationId xmlns:a16="http://schemas.microsoft.com/office/drawing/2014/main" id="{F3691D49-2BD8-1C36-B43A-CF2F9177769B}"/>
              </a:ext>
            </a:extLst>
          </p:cNvPr>
          <p:cNvSpPr>
            <a:spLocks noGrp="1"/>
          </p:cNvSpPr>
          <p:nvPr>
            <p:ph type="sldNum" sz="quarter" idx="4"/>
          </p:nvPr>
        </p:nvSpPr>
        <p:spPr>
          <a:xfrm>
            <a:off x="10696577" y="6199188"/>
            <a:ext cx="619125" cy="365125"/>
          </a:xfrm>
          <a:prstGeom prst="rect">
            <a:avLst/>
          </a:prstGeom>
        </p:spPr>
        <p:txBody>
          <a:bodyPr vert="horz" lIns="91440" tIns="45720" rIns="91440" bIns="45720" rtlCol="0" anchor="ctr"/>
          <a:lstStyle>
            <a:lvl1pPr algn="r">
              <a:defRPr sz="1050">
                <a:solidFill>
                  <a:schemeClr val="tx1"/>
                </a:solidFill>
                <a:latin typeface="+mn-lt"/>
              </a:defRPr>
            </a:lvl1pPr>
          </a:lstStyle>
          <a:p>
            <a:fld id="{1CC2C9B9-B4B7-45CC-A7EB-16F8BADE9045}" type="slidenum">
              <a:rPr lang="en-US" smtClean="0"/>
              <a:t>‹#›</a:t>
            </a:fld>
            <a:endParaRPr lang="en-US"/>
          </a:p>
        </p:txBody>
      </p:sp>
      <p:sp>
        <p:nvSpPr>
          <p:cNvPr id="8" name="Rectangle 7">
            <a:extLst>
              <a:ext uri="{FF2B5EF4-FFF2-40B4-BE49-F238E27FC236}">
                <a16:creationId xmlns:a16="http://schemas.microsoft.com/office/drawing/2014/main" id="{5BE2A49E-0BD9-321C-F602-AFA2FCF9B27B}"/>
              </a:ext>
              <a:ext uri="{C183D7F6-B498-43B3-948B-1728B52AA6E4}">
                <adec:decorative xmlns:adec="http://schemas.microsoft.com/office/drawing/2017/decorative" val="1"/>
              </a:ext>
            </a:extLst>
          </p:cNvPr>
          <p:cNvSpPr/>
          <p:nvPr/>
        </p:nvSpPr>
        <p:spPr>
          <a:xfrm>
            <a:off x="933198" y="931857"/>
            <a:ext cx="10326946"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564884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73" r:id="rId6"/>
    <p:sldLayoutId id="2147483668" r:id="rId7"/>
    <p:sldLayoutId id="2147483669" r:id="rId8"/>
    <p:sldLayoutId id="2147483670" r:id="rId9"/>
    <p:sldLayoutId id="2147483672" r:id="rId10"/>
    <p:sldLayoutId id="2147483671" r:id="rId11"/>
  </p:sldLayoutIdLst>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xStyles>
    <p:titleStyle>
      <a:lvl1pPr algn="l" defTabSz="914400" rtl="0" eaLnBrk="1" latinLnBrk="0" hangingPunct="1">
        <a:lnSpc>
          <a:spcPct val="120000"/>
        </a:lnSpc>
        <a:spcBef>
          <a:spcPct val="0"/>
        </a:spcBef>
        <a:buNone/>
        <a:defRPr sz="2800" b="1" kern="1200" cap="all" spc="5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aOCrq-9eswo"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www.youtube.com/watch?v=jtOj_WBwDTE" TargetMode="External"/><Relationship Id="rId4" Type="http://schemas.openxmlformats.org/officeDocument/2006/relationships/hyperlink" Target="https://www.youtube.com/watch?v=f20hvnrabBk"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ls-electric.com/products/view/Smart_Automation_Solution/PLC/Smart_I!O_Series/Smart_IO_Series" TargetMode="External"/><Relationship Id="rId7" Type="http://schemas.openxmlformats.org/officeDocument/2006/relationships/hyperlink" Target="http://procon.co.kr/pdf/2014%2012/1-01.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ieeexplore.ieee.org/document/6393490" TargetMode="External"/><Relationship Id="rId5" Type="http://schemas.openxmlformats.org/officeDocument/2006/relationships/hyperlink" Target="https://ieeexplore.ieee.org/document/6106394" TargetMode="External"/><Relationship Id="rId4" Type="http://schemas.openxmlformats.org/officeDocument/2006/relationships/hyperlink" Target="https://woosuklee.com/portfolio-item/iec-standardizatio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fuchsia.googlesource.com/third_party/wuffs/+/HEAD/std/crc32/README.md#:~:text=CRC%2D32%20(Cyclic%20Redundancy%20Check,of%20polynomials%20can%20be%20used" TargetMode="External"/><Relationship Id="rId7" Type="http://schemas.openxmlformats.org/officeDocument/2006/relationships/hyperlink" Target="https://sol.ls-electric.com/uploads/document/16947552908120/RAPEInet%20plus_Catalog_EN_202303.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ww.lsholdings.com/en/media/news/6e6e684f586a725850457048427361775933364f7777586c5736694a36484e4f" TargetMode="External"/><Relationship Id="rId5" Type="http://schemas.openxmlformats.org/officeDocument/2006/relationships/hyperlink" Target="https://dl.plc1.ir/manual/ls/vfd/is7/IS7_RAPIEnet_Plus_Option_User_Manual_Kor_Eng_V1.00_200707_new.pdf" TargetMode="External"/><Relationship Id="rId4" Type="http://schemas.openxmlformats.org/officeDocument/2006/relationships/hyperlink" Target="https://en.wikipedia.org/wiki/RAPIE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2CB9FF-7D0E-C6EE-FD1E-5414C1C2FE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4AF4B06-53F0-C847-8C21-2E98F18146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olorful splattered paint&#10;&#10;Description automatically generated">
            <a:extLst>
              <a:ext uri="{FF2B5EF4-FFF2-40B4-BE49-F238E27FC236}">
                <a16:creationId xmlns:a16="http://schemas.microsoft.com/office/drawing/2014/main" id="{DF5F6526-E284-F412-F9C2-484CBAA17F7B}"/>
              </a:ext>
            </a:extLst>
          </p:cNvPr>
          <p:cNvPicPr>
            <a:picLocks noChangeAspect="1"/>
          </p:cNvPicPr>
          <p:nvPr/>
        </p:nvPicPr>
        <p:blipFill rotWithShape="1">
          <a:blip r:embed="rId3">
            <a:alphaModFix amt="50000"/>
          </a:blip>
          <a:srcRect b="1747"/>
          <a:stretch/>
        </p:blipFill>
        <p:spPr>
          <a:xfrm>
            <a:off x="-3030" y="10"/>
            <a:ext cx="12192002" cy="6857990"/>
          </a:xfrm>
          <a:prstGeom prst="rect">
            <a:avLst/>
          </a:prstGeom>
        </p:spPr>
      </p:pic>
      <p:sp>
        <p:nvSpPr>
          <p:cNvPr id="13" name="Freeform: Shape 12">
            <a:extLst>
              <a:ext uri="{FF2B5EF4-FFF2-40B4-BE49-F238E27FC236}">
                <a16:creationId xmlns:a16="http://schemas.microsoft.com/office/drawing/2014/main" id="{7F70A2C4-3347-EF31-F002-FB70BCCF44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08344" y="938623"/>
            <a:ext cx="10369255" cy="4987842"/>
          </a:xfrm>
          <a:custGeom>
            <a:avLst/>
            <a:gdLst>
              <a:gd name="connsiteX0" fmla="*/ 0 w 4116027"/>
              <a:gd name="connsiteY0" fmla="*/ 0 h 5058263"/>
              <a:gd name="connsiteX1" fmla="*/ 3203647 w 4116027"/>
              <a:gd name="connsiteY1" fmla="*/ 0 h 5058263"/>
              <a:gd name="connsiteX2" fmla="*/ 3203647 w 4116027"/>
              <a:gd name="connsiteY2" fmla="*/ 1439014 h 5058263"/>
              <a:gd name="connsiteX3" fmla="*/ 4116027 w 4116027"/>
              <a:gd name="connsiteY3" fmla="*/ 1439014 h 5058263"/>
              <a:gd name="connsiteX4" fmla="*/ 4116027 w 4116027"/>
              <a:gd name="connsiteY4" fmla="*/ 5058263 h 5058263"/>
              <a:gd name="connsiteX5" fmla="*/ 0 w 4116027"/>
              <a:gd name="connsiteY5" fmla="*/ 5058263 h 5058263"/>
              <a:gd name="connsiteX0" fmla="*/ 3203647 w 4116027"/>
              <a:gd name="connsiteY0" fmla="*/ 1439014 h 5058263"/>
              <a:gd name="connsiteX1" fmla="*/ 4116027 w 4116027"/>
              <a:gd name="connsiteY1" fmla="*/ 1439014 h 5058263"/>
              <a:gd name="connsiteX2" fmla="*/ 4116027 w 4116027"/>
              <a:gd name="connsiteY2" fmla="*/ 5058263 h 5058263"/>
              <a:gd name="connsiteX3" fmla="*/ 0 w 4116027"/>
              <a:gd name="connsiteY3" fmla="*/ 5058263 h 5058263"/>
              <a:gd name="connsiteX4" fmla="*/ 0 w 4116027"/>
              <a:gd name="connsiteY4" fmla="*/ 0 h 5058263"/>
              <a:gd name="connsiteX5" fmla="*/ 3203647 w 4116027"/>
              <a:gd name="connsiteY5" fmla="*/ 0 h 5058263"/>
              <a:gd name="connsiteX6" fmla="*/ 3295087 w 4116027"/>
              <a:gd name="connsiteY6" fmla="*/ 1530454 h 5058263"/>
              <a:gd name="connsiteX0" fmla="*/ 3203647 w 4116027"/>
              <a:gd name="connsiteY0" fmla="*/ 1439014 h 5058263"/>
              <a:gd name="connsiteX1" fmla="*/ 4116027 w 4116027"/>
              <a:gd name="connsiteY1" fmla="*/ 1439014 h 5058263"/>
              <a:gd name="connsiteX2" fmla="*/ 4116027 w 4116027"/>
              <a:gd name="connsiteY2" fmla="*/ 5058263 h 5058263"/>
              <a:gd name="connsiteX3" fmla="*/ 0 w 4116027"/>
              <a:gd name="connsiteY3" fmla="*/ 5058263 h 5058263"/>
              <a:gd name="connsiteX4" fmla="*/ 0 w 4116027"/>
              <a:gd name="connsiteY4" fmla="*/ 0 h 5058263"/>
              <a:gd name="connsiteX5" fmla="*/ 3203647 w 4116027"/>
              <a:gd name="connsiteY5" fmla="*/ 0 h 5058263"/>
              <a:gd name="connsiteX0" fmla="*/ 4116027 w 4116027"/>
              <a:gd name="connsiteY0" fmla="*/ 1439014 h 5058263"/>
              <a:gd name="connsiteX1" fmla="*/ 4116027 w 4116027"/>
              <a:gd name="connsiteY1" fmla="*/ 5058263 h 5058263"/>
              <a:gd name="connsiteX2" fmla="*/ 0 w 4116027"/>
              <a:gd name="connsiteY2" fmla="*/ 5058263 h 5058263"/>
              <a:gd name="connsiteX3" fmla="*/ 0 w 4116027"/>
              <a:gd name="connsiteY3" fmla="*/ 0 h 5058263"/>
              <a:gd name="connsiteX4" fmla="*/ 3203647 w 4116027"/>
              <a:gd name="connsiteY4" fmla="*/ 0 h 5058263"/>
              <a:gd name="connsiteX0" fmla="*/ 4110211 w 4116027"/>
              <a:gd name="connsiteY0" fmla="*/ 1549397 h 5058263"/>
              <a:gd name="connsiteX1" fmla="*/ 4116027 w 4116027"/>
              <a:gd name="connsiteY1" fmla="*/ 5058263 h 5058263"/>
              <a:gd name="connsiteX2" fmla="*/ 0 w 4116027"/>
              <a:gd name="connsiteY2" fmla="*/ 5058263 h 5058263"/>
              <a:gd name="connsiteX3" fmla="*/ 0 w 4116027"/>
              <a:gd name="connsiteY3" fmla="*/ 0 h 5058263"/>
              <a:gd name="connsiteX4" fmla="*/ 3203647 w 4116027"/>
              <a:gd name="connsiteY4" fmla="*/ 0 h 5058263"/>
              <a:gd name="connsiteX0" fmla="*/ 4110211 w 4116027"/>
              <a:gd name="connsiteY0" fmla="*/ 1549397 h 5058263"/>
              <a:gd name="connsiteX1" fmla="*/ 4116027 w 4116027"/>
              <a:gd name="connsiteY1" fmla="*/ 5058263 h 5058263"/>
              <a:gd name="connsiteX2" fmla="*/ 0 w 4116027"/>
              <a:gd name="connsiteY2" fmla="*/ 5058263 h 5058263"/>
              <a:gd name="connsiteX3" fmla="*/ 0 w 4116027"/>
              <a:gd name="connsiteY3" fmla="*/ 0 h 5058263"/>
              <a:gd name="connsiteX4" fmla="*/ 2858576 w 4116027"/>
              <a:gd name="connsiteY4" fmla="*/ 0 h 5058263"/>
              <a:gd name="connsiteX0" fmla="*/ 4110211 w 4116027"/>
              <a:gd name="connsiteY0" fmla="*/ 1751767 h 5058263"/>
              <a:gd name="connsiteX1" fmla="*/ 4116027 w 4116027"/>
              <a:gd name="connsiteY1" fmla="*/ 5058263 h 5058263"/>
              <a:gd name="connsiteX2" fmla="*/ 0 w 4116027"/>
              <a:gd name="connsiteY2" fmla="*/ 5058263 h 5058263"/>
              <a:gd name="connsiteX3" fmla="*/ 0 w 4116027"/>
              <a:gd name="connsiteY3" fmla="*/ 0 h 5058263"/>
              <a:gd name="connsiteX4" fmla="*/ 2858576 w 4116027"/>
              <a:gd name="connsiteY4" fmla="*/ 0 h 5058263"/>
              <a:gd name="connsiteX0" fmla="*/ 4110211 w 4116027"/>
              <a:gd name="connsiteY0" fmla="*/ 1751767 h 5058263"/>
              <a:gd name="connsiteX1" fmla="*/ 4116027 w 4116027"/>
              <a:gd name="connsiteY1" fmla="*/ 5058263 h 5058263"/>
              <a:gd name="connsiteX2" fmla="*/ 0 w 4116027"/>
              <a:gd name="connsiteY2" fmla="*/ 5058263 h 5058263"/>
              <a:gd name="connsiteX3" fmla="*/ 0 w 4116027"/>
              <a:gd name="connsiteY3" fmla="*/ 0 h 5058263"/>
              <a:gd name="connsiteX4" fmla="*/ 2556812 w 4116027"/>
              <a:gd name="connsiteY4" fmla="*/ 6142 h 5058263"/>
              <a:gd name="connsiteX0" fmla="*/ 4110211 w 4116027"/>
              <a:gd name="connsiteY0" fmla="*/ 1751767 h 5058263"/>
              <a:gd name="connsiteX1" fmla="*/ 4116027 w 4116027"/>
              <a:gd name="connsiteY1" fmla="*/ 5058263 h 5058263"/>
              <a:gd name="connsiteX2" fmla="*/ 0 w 4116027"/>
              <a:gd name="connsiteY2" fmla="*/ 5058263 h 5058263"/>
              <a:gd name="connsiteX3" fmla="*/ 0 w 4116027"/>
              <a:gd name="connsiteY3" fmla="*/ 0 h 5058263"/>
              <a:gd name="connsiteX4" fmla="*/ 2470533 w 4116027"/>
              <a:gd name="connsiteY4" fmla="*/ 1434 h 5058263"/>
              <a:gd name="connsiteX0" fmla="*/ 4109005 w 4116027"/>
              <a:gd name="connsiteY0" fmla="*/ 1610052 h 5058263"/>
              <a:gd name="connsiteX1" fmla="*/ 4116027 w 4116027"/>
              <a:gd name="connsiteY1" fmla="*/ 5058263 h 5058263"/>
              <a:gd name="connsiteX2" fmla="*/ 0 w 4116027"/>
              <a:gd name="connsiteY2" fmla="*/ 5058263 h 5058263"/>
              <a:gd name="connsiteX3" fmla="*/ 0 w 4116027"/>
              <a:gd name="connsiteY3" fmla="*/ 0 h 5058263"/>
              <a:gd name="connsiteX4" fmla="*/ 2470533 w 4116027"/>
              <a:gd name="connsiteY4" fmla="*/ 1434 h 5058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6027" h="5058263">
                <a:moveTo>
                  <a:pt x="4109005" y="1610052"/>
                </a:moveTo>
                <a:cubicBezTo>
                  <a:pt x="4110944" y="2779674"/>
                  <a:pt x="4114088" y="3888641"/>
                  <a:pt x="4116027" y="5058263"/>
                </a:cubicBezTo>
                <a:lnTo>
                  <a:pt x="0" y="5058263"/>
                </a:lnTo>
                <a:lnTo>
                  <a:pt x="0" y="0"/>
                </a:lnTo>
                <a:lnTo>
                  <a:pt x="2470533" y="1434"/>
                </a:lnTo>
              </a:path>
            </a:pathLst>
          </a:cu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86BB143-F1C8-26C9-FDFF-B9B82F393EFE}"/>
              </a:ext>
            </a:extLst>
          </p:cNvPr>
          <p:cNvSpPr>
            <a:spLocks noGrp="1"/>
          </p:cNvSpPr>
          <p:nvPr>
            <p:ph type="ctrTitle"/>
          </p:nvPr>
        </p:nvSpPr>
        <p:spPr>
          <a:xfrm>
            <a:off x="781175" y="703736"/>
            <a:ext cx="4285881" cy="1810864"/>
          </a:xfrm>
          <a:noFill/>
        </p:spPr>
        <p:txBody>
          <a:bodyPr anchor="t">
            <a:normAutofit/>
          </a:bodyPr>
          <a:lstStyle/>
          <a:p>
            <a:r>
              <a:rPr lang="en-US" dirty="0" err="1">
                <a:solidFill>
                  <a:schemeClr val="accent1">
                    <a:lumMod val="60000"/>
                    <a:lumOff val="40000"/>
                  </a:schemeClr>
                </a:solidFill>
              </a:rPr>
              <a:t>RAPIEnet</a:t>
            </a:r>
            <a:r>
              <a:rPr lang="en-US" dirty="0">
                <a:solidFill>
                  <a:schemeClr val="accent1">
                    <a:lumMod val="60000"/>
                    <a:lumOff val="40000"/>
                  </a:schemeClr>
                </a:solidFill>
              </a:rPr>
              <a:t> Protocol</a:t>
            </a:r>
          </a:p>
        </p:txBody>
      </p:sp>
      <p:pic>
        <p:nvPicPr>
          <p:cNvPr id="8" name="Picture 7" descr="A logo with red blue and white letters&#10;&#10;Description automatically generated">
            <a:extLst>
              <a:ext uri="{FF2B5EF4-FFF2-40B4-BE49-F238E27FC236}">
                <a16:creationId xmlns:a16="http://schemas.microsoft.com/office/drawing/2014/main" id="{6021BC4E-B253-55C0-691B-E8377633AFCD}"/>
              </a:ext>
            </a:extLst>
          </p:cNvPr>
          <p:cNvPicPr>
            <a:picLocks noChangeAspect="1"/>
          </p:cNvPicPr>
          <p:nvPr/>
        </p:nvPicPr>
        <p:blipFill>
          <a:blip r:embed="rId4">
            <a:biLevel thresh="50000"/>
          </a:blip>
          <a:stretch>
            <a:fillRect/>
          </a:stretch>
        </p:blipFill>
        <p:spPr>
          <a:xfrm>
            <a:off x="2924115" y="2540256"/>
            <a:ext cx="6144489" cy="1408112"/>
          </a:xfrm>
          <a:prstGeom prst="rect">
            <a:avLst/>
          </a:prstGeom>
        </p:spPr>
      </p:pic>
    </p:spTree>
    <p:extLst>
      <p:ext uri="{BB962C8B-B14F-4D97-AF65-F5344CB8AC3E}">
        <p14:creationId xmlns:p14="http://schemas.microsoft.com/office/powerpoint/2010/main" val="259870505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E4C150-80D5-770F-7B10-707225E54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50D424-378A-5EAF-BEF3-AB85F9E35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4639" y="929119"/>
            <a:ext cx="3713561" cy="4998841"/>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5E22B6-F0F3-6763-87A9-20E16A98FD28}"/>
              </a:ext>
            </a:extLst>
          </p:cNvPr>
          <p:cNvSpPr>
            <a:spLocks noGrp="1"/>
          </p:cNvSpPr>
          <p:nvPr>
            <p:ph type="title"/>
          </p:nvPr>
        </p:nvSpPr>
        <p:spPr>
          <a:xfrm>
            <a:off x="758715" y="1573427"/>
            <a:ext cx="3417870" cy="1589903"/>
          </a:xfrm>
        </p:spPr>
        <p:txBody>
          <a:bodyPr anchor="t">
            <a:normAutofit/>
          </a:bodyPr>
          <a:lstStyle/>
          <a:p>
            <a:r>
              <a:rPr lang="en-US" dirty="0"/>
              <a:t>What is RAPIENET?</a:t>
            </a:r>
          </a:p>
        </p:txBody>
      </p:sp>
      <p:graphicFrame>
        <p:nvGraphicFramePr>
          <p:cNvPr id="5" name="Content Placeholder 2">
            <a:extLst>
              <a:ext uri="{FF2B5EF4-FFF2-40B4-BE49-F238E27FC236}">
                <a16:creationId xmlns:a16="http://schemas.microsoft.com/office/drawing/2014/main" id="{B51AA5A6-AAB4-C2C1-DAB5-A486A74E427C}"/>
              </a:ext>
            </a:extLst>
          </p:cNvPr>
          <p:cNvGraphicFramePr>
            <a:graphicFrameLocks noGrp="1"/>
          </p:cNvGraphicFramePr>
          <p:nvPr>
            <p:ph idx="1"/>
            <p:extLst>
              <p:ext uri="{D42A27DB-BD31-4B8C-83A1-F6EECF244321}">
                <p14:modId xmlns:p14="http://schemas.microsoft.com/office/powerpoint/2010/main" val="783441943"/>
              </p:ext>
            </p:extLst>
          </p:nvPr>
        </p:nvGraphicFramePr>
        <p:xfrm>
          <a:off x="5662749" y="914400"/>
          <a:ext cx="5401492" cy="5029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371412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FE4C150-80D5-770F-7B10-707225E54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50D424-378A-5EAF-BEF3-AB85F9E35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4639" y="929119"/>
            <a:ext cx="3713561" cy="4998841"/>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F67F54-9F04-6FA9-5652-73FD8C43B17F}"/>
              </a:ext>
            </a:extLst>
          </p:cNvPr>
          <p:cNvSpPr>
            <a:spLocks noGrp="1"/>
          </p:cNvSpPr>
          <p:nvPr>
            <p:ph type="title"/>
          </p:nvPr>
        </p:nvSpPr>
        <p:spPr>
          <a:xfrm>
            <a:off x="758715" y="1573427"/>
            <a:ext cx="3417870" cy="1589903"/>
          </a:xfrm>
        </p:spPr>
        <p:txBody>
          <a:bodyPr anchor="t">
            <a:normAutofit/>
          </a:bodyPr>
          <a:lstStyle/>
          <a:p>
            <a:r>
              <a:rPr lang="en-US"/>
              <a:t>RAPIENET Standards</a:t>
            </a:r>
            <a:endParaRPr lang="en-US" dirty="0"/>
          </a:p>
        </p:txBody>
      </p:sp>
      <p:graphicFrame>
        <p:nvGraphicFramePr>
          <p:cNvPr id="15" name="Content Placeholder 2">
            <a:extLst>
              <a:ext uri="{FF2B5EF4-FFF2-40B4-BE49-F238E27FC236}">
                <a16:creationId xmlns:a16="http://schemas.microsoft.com/office/drawing/2014/main" id="{8523C4B4-41C6-7120-F3F0-B78A532C34FA}"/>
              </a:ext>
            </a:extLst>
          </p:cNvPr>
          <p:cNvGraphicFramePr>
            <a:graphicFrameLocks noGrp="1"/>
          </p:cNvGraphicFramePr>
          <p:nvPr>
            <p:ph idx="1"/>
            <p:extLst>
              <p:ext uri="{D42A27DB-BD31-4B8C-83A1-F6EECF244321}">
                <p14:modId xmlns:p14="http://schemas.microsoft.com/office/powerpoint/2010/main" val="3817411055"/>
              </p:ext>
            </p:extLst>
          </p:nvPr>
        </p:nvGraphicFramePr>
        <p:xfrm>
          <a:off x="5662749" y="914400"/>
          <a:ext cx="5401492" cy="5029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675166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22E14B-4FF3-5229-CA86-75E25F372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several cables&#10;&#10;Description automatically generated">
            <a:extLst>
              <a:ext uri="{FF2B5EF4-FFF2-40B4-BE49-F238E27FC236}">
                <a16:creationId xmlns:a16="http://schemas.microsoft.com/office/drawing/2014/main" id="{DC0342A3-4FC2-325E-D43D-9FC1F79932F8}"/>
              </a:ext>
            </a:extLst>
          </p:cNvPr>
          <p:cNvPicPr>
            <a:picLocks noChangeAspect="1"/>
          </p:cNvPicPr>
          <p:nvPr/>
        </p:nvPicPr>
        <p:blipFill rotWithShape="1">
          <a:blip r:embed="rId3"/>
          <a:srcRect l="21782" r="28218"/>
          <a:stretch/>
        </p:blipFill>
        <p:spPr>
          <a:xfrm>
            <a:off x="6096000" y="-2"/>
            <a:ext cx="6096000" cy="6857999"/>
          </a:xfrm>
          <a:prstGeom prst="rect">
            <a:avLst/>
          </a:prstGeom>
        </p:spPr>
      </p:pic>
      <p:sp>
        <p:nvSpPr>
          <p:cNvPr id="11" name="Rectangle 10">
            <a:extLst>
              <a:ext uri="{FF2B5EF4-FFF2-40B4-BE49-F238E27FC236}">
                <a16:creationId xmlns:a16="http://schemas.microsoft.com/office/drawing/2014/main" id="{FA6B968A-A417-B33C-613C-7B1B45542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198" y="931857"/>
            <a:ext cx="10326946"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262625-234B-6406-5AD0-4301D18FFFB9}"/>
              </a:ext>
            </a:extLst>
          </p:cNvPr>
          <p:cNvSpPr>
            <a:spLocks noGrp="1"/>
          </p:cNvSpPr>
          <p:nvPr>
            <p:ph type="title"/>
          </p:nvPr>
        </p:nvSpPr>
        <p:spPr>
          <a:xfrm>
            <a:off x="782418" y="1280160"/>
            <a:ext cx="4596406" cy="1152144"/>
          </a:xfrm>
        </p:spPr>
        <p:txBody>
          <a:bodyPr>
            <a:normAutofit/>
          </a:bodyPr>
          <a:lstStyle/>
          <a:p>
            <a:r>
              <a:rPr lang="en-US" dirty="0"/>
              <a:t>RAPIENET Features</a:t>
            </a:r>
          </a:p>
        </p:txBody>
      </p:sp>
      <p:sp>
        <p:nvSpPr>
          <p:cNvPr id="3" name="Content Placeholder 2">
            <a:extLst>
              <a:ext uri="{FF2B5EF4-FFF2-40B4-BE49-F238E27FC236}">
                <a16:creationId xmlns:a16="http://schemas.microsoft.com/office/drawing/2014/main" id="{B0AFDF7A-1D40-645E-8112-A849275A230E}"/>
              </a:ext>
            </a:extLst>
          </p:cNvPr>
          <p:cNvSpPr>
            <a:spLocks noGrp="1"/>
          </p:cNvSpPr>
          <p:nvPr>
            <p:ph idx="1"/>
          </p:nvPr>
        </p:nvSpPr>
        <p:spPr>
          <a:xfrm>
            <a:off x="1007269" y="2500313"/>
            <a:ext cx="4371555" cy="3307556"/>
          </a:xfrm>
        </p:spPr>
        <p:txBody>
          <a:bodyPr>
            <a:normAutofit/>
          </a:bodyPr>
          <a:lstStyle/>
          <a:p>
            <a:pPr>
              <a:lnSpc>
                <a:spcPct val="110000"/>
              </a:lnSpc>
            </a:pPr>
            <a:r>
              <a:rPr lang="en-US" sz="1200" dirty="0"/>
              <a:t>The </a:t>
            </a:r>
            <a:r>
              <a:rPr lang="en-US" sz="1200" dirty="0" err="1"/>
              <a:t>RAPIEnet</a:t>
            </a:r>
            <a:r>
              <a:rPr lang="en-US" sz="1200" dirty="0"/>
              <a:t> protocol is designed to work between speeds of 100 Mb/s and 1 Gb/s.</a:t>
            </a:r>
          </a:p>
          <a:p>
            <a:pPr>
              <a:lnSpc>
                <a:spcPct val="110000"/>
              </a:lnSpc>
            </a:pPr>
            <a:r>
              <a:rPr lang="en-US" sz="1200" dirty="0"/>
              <a:t>It can use both Optical and traditional Ethernet cabling to facilitate data communication.</a:t>
            </a:r>
          </a:p>
          <a:p>
            <a:pPr>
              <a:lnSpc>
                <a:spcPct val="110000"/>
              </a:lnSpc>
            </a:pPr>
            <a:r>
              <a:rPr lang="en-US" sz="1200" dirty="0"/>
              <a:t>It allows for the use of Unicast, Multicast and Broadcast for transmission.</a:t>
            </a:r>
          </a:p>
          <a:p>
            <a:pPr>
              <a:lnSpc>
                <a:spcPct val="110000"/>
              </a:lnSpc>
            </a:pPr>
            <a:r>
              <a:rPr lang="en-US" sz="1200" dirty="0" err="1"/>
              <a:t>RAPIEnet</a:t>
            </a:r>
            <a:r>
              <a:rPr lang="en-US" sz="1200" dirty="0"/>
              <a:t> is designed to have a downtime of 10ms or less thanks to its embedded switching capabilities, and has even purportedly hit 8ms times.</a:t>
            </a:r>
          </a:p>
          <a:p>
            <a:pPr>
              <a:lnSpc>
                <a:spcPct val="110000"/>
              </a:lnSpc>
            </a:pPr>
            <a:r>
              <a:rPr lang="en-US" sz="1200" dirty="0"/>
              <a:t>It is designed to work in both </a:t>
            </a:r>
            <a:r>
              <a:rPr lang="en-US" sz="1200" dirty="0">
                <a:highlight>
                  <a:srgbClr val="FFFF00"/>
                </a:highlight>
              </a:rPr>
              <a:t>Line and Ring </a:t>
            </a:r>
            <a:r>
              <a:rPr lang="en-US" sz="1200" dirty="0"/>
              <a:t>type topologies</a:t>
            </a:r>
          </a:p>
          <a:p>
            <a:pPr>
              <a:lnSpc>
                <a:spcPct val="110000"/>
              </a:lnSpc>
            </a:pPr>
            <a:r>
              <a:rPr lang="en-US" sz="1200" dirty="0"/>
              <a:t>Uses CSMA/CD protocol and works with up to 64 devices.</a:t>
            </a:r>
          </a:p>
        </p:txBody>
      </p:sp>
    </p:spTree>
    <p:extLst>
      <p:ext uri="{BB962C8B-B14F-4D97-AF65-F5344CB8AC3E}">
        <p14:creationId xmlns:p14="http://schemas.microsoft.com/office/powerpoint/2010/main" val="315217946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22E14B-4FF3-5229-CA86-75E25F372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orn rope">
            <a:extLst>
              <a:ext uri="{FF2B5EF4-FFF2-40B4-BE49-F238E27FC236}">
                <a16:creationId xmlns:a16="http://schemas.microsoft.com/office/drawing/2014/main" id="{B994BC87-2DD0-812B-D20A-D040FA26623D}"/>
              </a:ext>
            </a:extLst>
          </p:cNvPr>
          <p:cNvPicPr>
            <a:picLocks noChangeAspect="1"/>
          </p:cNvPicPr>
          <p:nvPr/>
        </p:nvPicPr>
        <p:blipFill rotWithShape="1">
          <a:blip r:embed="rId3"/>
          <a:srcRect l="23372" r="19517" b="1"/>
          <a:stretch/>
        </p:blipFill>
        <p:spPr>
          <a:xfrm>
            <a:off x="6096000" y="-2"/>
            <a:ext cx="6096000" cy="6857999"/>
          </a:xfrm>
          <a:prstGeom prst="rect">
            <a:avLst/>
          </a:prstGeom>
        </p:spPr>
      </p:pic>
      <p:sp>
        <p:nvSpPr>
          <p:cNvPr id="11" name="Rectangle 10">
            <a:extLst>
              <a:ext uri="{FF2B5EF4-FFF2-40B4-BE49-F238E27FC236}">
                <a16:creationId xmlns:a16="http://schemas.microsoft.com/office/drawing/2014/main" id="{FA6B968A-A417-B33C-613C-7B1B45542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198" y="931857"/>
            <a:ext cx="10326946"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DF3C28-AA44-53DA-85C3-82301FA28BAA}"/>
              </a:ext>
            </a:extLst>
          </p:cNvPr>
          <p:cNvSpPr>
            <a:spLocks noGrp="1"/>
          </p:cNvSpPr>
          <p:nvPr>
            <p:ph type="title"/>
          </p:nvPr>
        </p:nvSpPr>
        <p:spPr>
          <a:xfrm>
            <a:off x="782418" y="1280160"/>
            <a:ext cx="4596406" cy="1152144"/>
          </a:xfrm>
        </p:spPr>
        <p:txBody>
          <a:bodyPr>
            <a:normAutofit/>
          </a:bodyPr>
          <a:lstStyle/>
          <a:p>
            <a:r>
              <a:rPr lang="en-US"/>
              <a:t>RAPIENET CABLING</a:t>
            </a:r>
            <a:endParaRPr lang="en-US" dirty="0"/>
          </a:p>
        </p:txBody>
      </p:sp>
      <p:sp>
        <p:nvSpPr>
          <p:cNvPr id="3" name="Content Placeholder 2">
            <a:extLst>
              <a:ext uri="{FF2B5EF4-FFF2-40B4-BE49-F238E27FC236}">
                <a16:creationId xmlns:a16="http://schemas.microsoft.com/office/drawing/2014/main" id="{517BE49A-2AE9-07CF-A15A-88E8E3CC69ED}"/>
              </a:ext>
            </a:extLst>
          </p:cNvPr>
          <p:cNvSpPr>
            <a:spLocks noGrp="1"/>
          </p:cNvSpPr>
          <p:nvPr>
            <p:ph idx="1"/>
          </p:nvPr>
        </p:nvSpPr>
        <p:spPr>
          <a:xfrm>
            <a:off x="1620445" y="2890881"/>
            <a:ext cx="3758379" cy="2633866"/>
          </a:xfrm>
        </p:spPr>
        <p:txBody>
          <a:bodyPr>
            <a:normAutofit/>
          </a:bodyPr>
          <a:lstStyle/>
          <a:p>
            <a:r>
              <a:rPr lang="en-US" dirty="0" err="1"/>
              <a:t>RAPIEnet</a:t>
            </a:r>
            <a:r>
              <a:rPr lang="en-US" dirty="0"/>
              <a:t> supports 3 different cabling types for its </a:t>
            </a:r>
            <a:r>
              <a:rPr lang="en-US" dirty="0" err="1"/>
              <a:t>tradtional</a:t>
            </a:r>
            <a:r>
              <a:rPr lang="en-US" dirty="0"/>
              <a:t> ethernet cabling, USTP, STP, and FTP.</a:t>
            </a:r>
          </a:p>
          <a:p>
            <a:r>
              <a:rPr lang="en-US" dirty="0" err="1"/>
              <a:t>Fibre</a:t>
            </a:r>
            <a:r>
              <a:rPr lang="en-US" dirty="0"/>
              <a:t> optic cabling is used for its Optical solutions</a:t>
            </a:r>
          </a:p>
        </p:txBody>
      </p:sp>
    </p:spTree>
    <p:extLst>
      <p:ext uri="{BB962C8B-B14F-4D97-AF65-F5344CB8AC3E}">
        <p14:creationId xmlns:p14="http://schemas.microsoft.com/office/powerpoint/2010/main" val="124160742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BE2A49E-0BD9-321C-F602-AFA2FCF9B2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198" y="931857"/>
            <a:ext cx="10326946"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A7E26772-EAFC-10BB-4659-99BF2A8A15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AEFA6A-E623-CF1A-3DDF-C38D3A7E2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5884" y="934542"/>
            <a:ext cx="10321575" cy="499093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8FC87D-8775-1B8B-03F2-CC8A3F38B51E}"/>
              </a:ext>
            </a:extLst>
          </p:cNvPr>
          <p:cNvSpPr>
            <a:spLocks noGrp="1"/>
          </p:cNvSpPr>
          <p:nvPr>
            <p:ph type="title"/>
          </p:nvPr>
        </p:nvSpPr>
        <p:spPr>
          <a:xfrm>
            <a:off x="756969" y="1597225"/>
            <a:ext cx="3512334" cy="1831775"/>
          </a:xfrm>
        </p:spPr>
        <p:txBody>
          <a:bodyPr vert="horz" lIns="91440" tIns="45720" rIns="91440" bIns="45720" rtlCol="0" anchor="ctr">
            <a:normAutofit/>
          </a:bodyPr>
          <a:lstStyle/>
          <a:p>
            <a:r>
              <a:rPr lang="en-US" sz="3200" spc="530"/>
              <a:t>CABLING EXAMPLES</a:t>
            </a:r>
          </a:p>
        </p:txBody>
      </p:sp>
      <p:pic>
        <p:nvPicPr>
          <p:cNvPr id="4" name="Content Placeholder 3" descr="A chart of cables with different colors&#10;&#10;Description automatically generated with medium confidence">
            <a:extLst>
              <a:ext uri="{FF2B5EF4-FFF2-40B4-BE49-F238E27FC236}">
                <a16:creationId xmlns:a16="http://schemas.microsoft.com/office/drawing/2014/main" id="{86E04B11-DE57-ADE4-E258-A8C2FFBDCF2D}"/>
              </a:ext>
            </a:extLst>
          </p:cNvPr>
          <p:cNvPicPr>
            <a:picLocks noGrp="1" noChangeAspect="1"/>
          </p:cNvPicPr>
          <p:nvPr>
            <p:ph idx="1"/>
          </p:nvPr>
        </p:nvPicPr>
        <p:blipFill rotWithShape="1">
          <a:blip r:embed="rId3"/>
          <a:srcRect l="3750" r="-1" b="-1"/>
          <a:stretch/>
        </p:blipFill>
        <p:spPr>
          <a:xfrm>
            <a:off x="4648200" y="10"/>
            <a:ext cx="7543802" cy="6857990"/>
          </a:xfrm>
          <a:prstGeom prst="rect">
            <a:avLst/>
          </a:prstGeom>
        </p:spPr>
      </p:pic>
    </p:spTree>
    <p:extLst>
      <p:ext uri="{BB962C8B-B14F-4D97-AF65-F5344CB8AC3E}">
        <p14:creationId xmlns:p14="http://schemas.microsoft.com/office/powerpoint/2010/main" val="3091894611"/>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3EAABAC-2289-7074-014F-97B788AAD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BF24CF1-EE7F-86B3-94A8-3CD26A1AD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0092" y="1595967"/>
            <a:ext cx="3335424" cy="4336220"/>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0423C6-55C5-6993-C2AA-269F1E4C2FD6}"/>
              </a:ext>
            </a:extLst>
          </p:cNvPr>
          <p:cNvSpPr>
            <a:spLocks noGrp="1"/>
          </p:cNvSpPr>
          <p:nvPr>
            <p:ph type="title"/>
          </p:nvPr>
        </p:nvSpPr>
        <p:spPr>
          <a:xfrm>
            <a:off x="921814" y="1159418"/>
            <a:ext cx="5174186" cy="1380805"/>
          </a:xfrm>
          <a:noFill/>
        </p:spPr>
        <p:txBody>
          <a:bodyPr>
            <a:normAutofit/>
          </a:bodyPr>
          <a:lstStyle/>
          <a:p>
            <a:r>
              <a:rPr lang="en-US"/>
              <a:t>RapieNet</a:t>
            </a:r>
            <a:r>
              <a:rPr lang="en-US" dirty="0"/>
              <a:t> </a:t>
            </a:r>
            <a:r>
              <a:rPr lang="en-US"/>
              <a:t>TOPOLOGy</a:t>
            </a:r>
            <a:r>
              <a:rPr lang="en-US" dirty="0"/>
              <a:t> examples(RING)</a:t>
            </a:r>
          </a:p>
        </p:txBody>
      </p:sp>
      <p:sp>
        <p:nvSpPr>
          <p:cNvPr id="3" name="Content Placeholder 2">
            <a:extLst>
              <a:ext uri="{FF2B5EF4-FFF2-40B4-BE49-F238E27FC236}">
                <a16:creationId xmlns:a16="http://schemas.microsoft.com/office/drawing/2014/main" id="{997F2DE8-8093-1EE2-2833-9BD3AD62BE0A}"/>
              </a:ext>
            </a:extLst>
          </p:cNvPr>
          <p:cNvSpPr>
            <a:spLocks noGrp="1"/>
          </p:cNvSpPr>
          <p:nvPr>
            <p:ph idx="1"/>
          </p:nvPr>
        </p:nvSpPr>
        <p:spPr>
          <a:xfrm>
            <a:off x="921816" y="2890881"/>
            <a:ext cx="5174184" cy="3052719"/>
          </a:xfrm>
        </p:spPr>
        <p:txBody>
          <a:bodyPr>
            <a:normAutofit/>
          </a:bodyPr>
          <a:lstStyle/>
          <a:p>
            <a:r>
              <a:rPr lang="en-US" dirty="0" err="1"/>
              <a:t>RAPIEnet</a:t>
            </a:r>
            <a:r>
              <a:rPr lang="en-US" dirty="0"/>
              <a:t> becomes especially relevant when discussing its advantages where it is applied in ring topologies.</a:t>
            </a:r>
          </a:p>
        </p:txBody>
      </p:sp>
      <p:pic>
        <p:nvPicPr>
          <p:cNvPr id="8" name="Picture 7" descr="A diagram of a network connection&#10;&#10;Description automatically generated">
            <a:extLst>
              <a:ext uri="{FF2B5EF4-FFF2-40B4-BE49-F238E27FC236}">
                <a16:creationId xmlns:a16="http://schemas.microsoft.com/office/drawing/2014/main" id="{B0D594C7-71B2-1148-704E-64AEA100B545}"/>
              </a:ext>
            </a:extLst>
          </p:cNvPr>
          <p:cNvPicPr>
            <a:picLocks noChangeAspect="1"/>
          </p:cNvPicPr>
          <p:nvPr/>
        </p:nvPicPr>
        <p:blipFill rotWithShape="1">
          <a:blip r:embed="rId3"/>
          <a:srcRect t="8039" r="2" b="8710"/>
          <a:stretch/>
        </p:blipFill>
        <p:spPr>
          <a:xfrm>
            <a:off x="7286626" y="925813"/>
            <a:ext cx="3299532" cy="2087676"/>
          </a:xfrm>
          <a:prstGeom prst="rect">
            <a:avLst/>
          </a:prstGeom>
        </p:spPr>
      </p:pic>
      <p:pic>
        <p:nvPicPr>
          <p:cNvPr id="5" name="Picture 4" descr="A diagram of a ring topology&#10;&#10;Description automatically generated with medium confidence">
            <a:extLst>
              <a:ext uri="{FF2B5EF4-FFF2-40B4-BE49-F238E27FC236}">
                <a16:creationId xmlns:a16="http://schemas.microsoft.com/office/drawing/2014/main" id="{38343916-E071-E815-ABF9-6120D38CBEB7}"/>
              </a:ext>
            </a:extLst>
          </p:cNvPr>
          <p:cNvPicPr>
            <a:picLocks noChangeAspect="1"/>
          </p:cNvPicPr>
          <p:nvPr/>
        </p:nvPicPr>
        <p:blipFill rotWithShape="1">
          <a:blip r:embed="rId4"/>
          <a:srcRect l="10121" r="15080" b="1"/>
          <a:stretch/>
        </p:blipFill>
        <p:spPr>
          <a:xfrm>
            <a:off x="7286625" y="3177761"/>
            <a:ext cx="3299532" cy="2084272"/>
          </a:xfrm>
          <a:prstGeom prst="rect">
            <a:avLst/>
          </a:prstGeom>
        </p:spPr>
      </p:pic>
    </p:spTree>
    <p:extLst>
      <p:ext uri="{BB962C8B-B14F-4D97-AF65-F5344CB8AC3E}">
        <p14:creationId xmlns:p14="http://schemas.microsoft.com/office/powerpoint/2010/main" val="159459408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FE4C150-80D5-770F-7B10-707225E54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150D424-378A-5EAF-BEF3-AB85F9E35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4639" y="929119"/>
            <a:ext cx="3713561" cy="4998841"/>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D8B7EF-1F45-5A19-1B89-6F1F050C3D33}"/>
              </a:ext>
            </a:extLst>
          </p:cNvPr>
          <p:cNvSpPr>
            <a:spLocks noGrp="1"/>
          </p:cNvSpPr>
          <p:nvPr>
            <p:ph type="title"/>
          </p:nvPr>
        </p:nvSpPr>
        <p:spPr>
          <a:xfrm>
            <a:off x="758715" y="1573427"/>
            <a:ext cx="3417870" cy="1589903"/>
          </a:xfrm>
        </p:spPr>
        <p:txBody>
          <a:bodyPr anchor="t">
            <a:normAutofit/>
          </a:bodyPr>
          <a:lstStyle/>
          <a:p>
            <a:r>
              <a:rPr lang="en-US" dirty="0"/>
              <a:t>Main benefits of </a:t>
            </a:r>
            <a:r>
              <a:rPr lang="en-US" dirty="0" err="1"/>
              <a:t>RapieNet</a:t>
            </a:r>
            <a:endParaRPr lang="en-US" dirty="0"/>
          </a:p>
        </p:txBody>
      </p:sp>
      <p:sp>
        <p:nvSpPr>
          <p:cNvPr id="3" name="Content Placeholder 2">
            <a:extLst>
              <a:ext uri="{FF2B5EF4-FFF2-40B4-BE49-F238E27FC236}">
                <a16:creationId xmlns:a16="http://schemas.microsoft.com/office/drawing/2014/main" id="{731F0109-6EEA-058E-7D49-EB9027BC41E8}"/>
              </a:ext>
            </a:extLst>
          </p:cNvPr>
          <p:cNvSpPr>
            <a:spLocks noGrp="1"/>
          </p:cNvSpPr>
          <p:nvPr>
            <p:ph idx="1"/>
          </p:nvPr>
        </p:nvSpPr>
        <p:spPr>
          <a:xfrm>
            <a:off x="5432957" y="944759"/>
            <a:ext cx="5810857" cy="4998841"/>
          </a:xfrm>
        </p:spPr>
        <p:txBody>
          <a:bodyPr anchor="t">
            <a:normAutofit/>
          </a:bodyPr>
          <a:lstStyle/>
          <a:p>
            <a:r>
              <a:rPr lang="en-US" dirty="0" err="1"/>
              <a:t>RAPIEnet’s</a:t>
            </a:r>
            <a:r>
              <a:rPr lang="en-US" dirty="0"/>
              <a:t> major design point was to be a protocol made for people who did not understand the inner workings of the ethernet system and didn’t have the ability to fully integrate. The major feature of </a:t>
            </a:r>
            <a:r>
              <a:rPr lang="en-US" dirty="0" err="1"/>
              <a:t>RAPIEnet</a:t>
            </a:r>
            <a:r>
              <a:rPr lang="en-US" dirty="0"/>
              <a:t> devices and protocols is that it can be adapted into existing ethernet structure and thanks to its auto-negotiation capabilities it is able to seamlessly integrate into new systems. </a:t>
            </a:r>
          </a:p>
          <a:p>
            <a:r>
              <a:rPr lang="en-US" dirty="0"/>
              <a:t>This adaptability is because </a:t>
            </a:r>
            <a:r>
              <a:rPr lang="en-US" dirty="0" err="1"/>
              <a:t>RAPIEnet</a:t>
            </a:r>
            <a:r>
              <a:rPr lang="en-US" dirty="0"/>
              <a:t> does not completely differ from the ISO/IEC 8802-3:2000 standard, and instead builds on the concept, which allows for the protocol to be used on ethernet without incurring changes on infrastructure.</a:t>
            </a:r>
          </a:p>
        </p:txBody>
      </p:sp>
    </p:spTree>
    <p:extLst>
      <p:ext uri="{BB962C8B-B14F-4D97-AF65-F5344CB8AC3E}">
        <p14:creationId xmlns:p14="http://schemas.microsoft.com/office/powerpoint/2010/main" val="211378413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FE4C150-80D5-770F-7B10-707225E54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150D424-378A-5EAF-BEF3-AB85F9E35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4639" y="929119"/>
            <a:ext cx="3713561" cy="4998841"/>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EC09EE-F8F3-39EE-B3DE-221174B02CC2}"/>
              </a:ext>
            </a:extLst>
          </p:cNvPr>
          <p:cNvSpPr>
            <a:spLocks noGrp="1"/>
          </p:cNvSpPr>
          <p:nvPr>
            <p:ph type="title"/>
          </p:nvPr>
        </p:nvSpPr>
        <p:spPr>
          <a:xfrm>
            <a:off x="758715" y="1573427"/>
            <a:ext cx="3417870" cy="1589903"/>
          </a:xfrm>
        </p:spPr>
        <p:txBody>
          <a:bodyPr anchor="t">
            <a:normAutofit/>
          </a:bodyPr>
          <a:lstStyle/>
          <a:p>
            <a:r>
              <a:rPr lang="en-US" dirty="0"/>
              <a:t>MAIN Benefits of </a:t>
            </a:r>
            <a:r>
              <a:rPr lang="en-US" dirty="0" err="1"/>
              <a:t>RAPIEnet</a:t>
            </a:r>
            <a:endParaRPr lang="en-US" dirty="0"/>
          </a:p>
        </p:txBody>
      </p:sp>
      <p:sp>
        <p:nvSpPr>
          <p:cNvPr id="3" name="Content Placeholder 2">
            <a:extLst>
              <a:ext uri="{FF2B5EF4-FFF2-40B4-BE49-F238E27FC236}">
                <a16:creationId xmlns:a16="http://schemas.microsoft.com/office/drawing/2014/main" id="{2709AA20-22EF-56BC-7531-FCE1005F2B34}"/>
              </a:ext>
            </a:extLst>
          </p:cNvPr>
          <p:cNvSpPr>
            <a:spLocks noGrp="1"/>
          </p:cNvSpPr>
          <p:nvPr>
            <p:ph idx="1"/>
          </p:nvPr>
        </p:nvSpPr>
        <p:spPr>
          <a:xfrm>
            <a:off x="5432957" y="944759"/>
            <a:ext cx="5810857" cy="4998841"/>
          </a:xfrm>
        </p:spPr>
        <p:txBody>
          <a:bodyPr anchor="t">
            <a:normAutofit lnSpcReduction="10000"/>
          </a:bodyPr>
          <a:lstStyle/>
          <a:p>
            <a:r>
              <a:rPr lang="en-US" dirty="0"/>
              <a:t>Along with the auto negotiation, </a:t>
            </a:r>
            <a:r>
              <a:rPr lang="en-US" dirty="0" err="1"/>
              <a:t>RAPIEnet</a:t>
            </a:r>
            <a:r>
              <a:rPr lang="en-US" dirty="0"/>
              <a:t> boasts impressive reliability and redundancy capabilities. This is built on the auto-negotiation. When the system suffers a break in its ring topology, it will immediately move to a line topology and update the system in 10ms or less, while allowing simultaneous communication in both directions at the same time up to point of where the fault occurred, removing the need for manual oversight to restore partial connectivity. The use of CSMA/CD and full-duplex communication supports the auto-negotiation to allow for this.</a:t>
            </a:r>
          </a:p>
          <a:p>
            <a:r>
              <a:rPr lang="en-US" dirty="0" err="1"/>
              <a:t>RAPIEnet</a:t>
            </a:r>
            <a:r>
              <a:rPr lang="en-US" dirty="0"/>
              <a:t> provides two-way communication, optimal path selection automatically, and two types of switching methods (cut-through and store &amp; forward) to reduce propagation delay and high-availability.</a:t>
            </a:r>
          </a:p>
        </p:txBody>
      </p:sp>
    </p:spTree>
    <p:extLst>
      <p:ext uri="{BB962C8B-B14F-4D97-AF65-F5344CB8AC3E}">
        <p14:creationId xmlns:p14="http://schemas.microsoft.com/office/powerpoint/2010/main" val="35986892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2C3B9A-B4D2-F54D-15F0-06653E1832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068CEB5-F191-9D3E-BAC0-B0E21272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4"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ock exchange numbers">
            <a:extLst>
              <a:ext uri="{FF2B5EF4-FFF2-40B4-BE49-F238E27FC236}">
                <a16:creationId xmlns:a16="http://schemas.microsoft.com/office/drawing/2014/main" id="{85E868E9-0348-80D6-9F2D-4127E5977850}"/>
              </a:ext>
            </a:extLst>
          </p:cNvPr>
          <p:cNvPicPr>
            <a:picLocks noChangeAspect="1"/>
          </p:cNvPicPr>
          <p:nvPr/>
        </p:nvPicPr>
        <p:blipFill rotWithShape="1">
          <a:blip r:embed="rId3">
            <a:alphaModFix amt="50000"/>
          </a:blip>
          <a:srcRect l="28090" r="26608" b="-2"/>
          <a:stretch/>
        </p:blipFill>
        <p:spPr>
          <a:xfrm>
            <a:off x="20" y="-1"/>
            <a:ext cx="4654276" cy="6857999"/>
          </a:xfrm>
          <a:prstGeom prst="rect">
            <a:avLst/>
          </a:prstGeom>
        </p:spPr>
      </p:pic>
      <p:sp>
        <p:nvSpPr>
          <p:cNvPr id="13" name="Freeform: Shape 12">
            <a:extLst>
              <a:ext uri="{FF2B5EF4-FFF2-40B4-BE49-F238E27FC236}">
                <a16:creationId xmlns:a16="http://schemas.microsoft.com/office/drawing/2014/main" id="{9464ED38-224B-AB8F-2B4A-18C5B2BE0B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35884" y="931856"/>
            <a:ext cx="10318890" cy="4994960"/>
          </a:xfrm>
          <a:custGeom>
            <a:avLst/>
            <a:gdLst>
              <a:gd name="connsiteX0" fmla="*/ 0 w 4172596"/>
              <a:gd name="connsiteY0" fmla="*/ 0 h 4952999"/>
              <a:gd name="connsiteX1" fmla="*/ 4172596 w 4172596"/>
              <a:gd name="connsiteY1" fmla="*/ 0 h 4952999"/>
              <a:gd name="connsiteX2" fmla="*/ 4172596 w 4172596"/>
              <a:gd name="connsiteY2" fmla="*/ 342900 h 4952999"/>
              <a:gd name="connsiteX3" fmla="*/ 3239761 w 4172596"/>
              <a:gd name="connsiteY3" fmla="*/ 342900 h 4952999"/>
              <a:gd name="connsiteX4" fmla="*/ 3239761 w 4172596"/>
              <a:gd name="connsiteY4" fmla="*/ 1934392 h 4952999"/>
              <a:gd name="connsiteX5" fmla="*/ 4172596 w 4172596"/>
              <a:gd name="connsiteY5" fmla="*/ 1934392 h 4952999"/>
              <a:gd name="connsiteX6" fmla="*/ 4172596 w 4172596"/>
              <a:gd name="connsiteY6" fmla="*/ 4952999 h 4952999"/>
              <a:gd name="connsiteX7" fmla="*/ 0 w 4172596"/>
              <a:gd name="connsiteY7" fmla="*/ 4952999 h 4952999"/>
              <a:gd name="connsiteX0" fmla="*/ 3239761 w 4172596"/>
              <a:gd name="connsiteY0" fmla="*/ 1934392 h 4952999"/>
              <a:gd name="connsiteX1" fmla="*/ 4172596 w 4172596"/>
              <a:gd name="connsiteY1" fmla="*/ 1934392 h 4952999"/>
              <a:gd name="connsiteX2" fmla="*/ 4172596 w 4172596"/>
              <a:gd name="connsiteY2" fmla="*/ 4952999 h 4952999"/>
              <a:gd name="connsiteX3" fmla="*/ 0 w 4172596"/>
              <a:gd name="connsiteY3" fmla="*/ 4952999 h 4952999"/>
              <a:gd name="connsiteX4" fmla="*/ 0 w 4172596"/>
              <a:gd name="connsiteY4" fmla="*/ 0 h 4952999"/>
              <a:gd name="connsiteX5" fmla="*/ 4172596 w 4172596"/>
              <a:gd name="connsiteY5" fmla="*/ 0 h 4952999"/>
              <a:gd name="connsiteX6" fmla="*/ 4172596 w 4172596"/>
              <a:gd name="connsiteY6" fmla="*/ 342900 h 4952999"/>
              <a:gd name="connsiteX7" fmla="*/ 3239761 w 4172596"/>
              <a:gd name="connsiteY7" fmla="*/ 342900 h 4952999"/>
              <a:gd name="connsiteX8" fmla="*/ 3331201 w 4172596"/>
              <a:gd name="connsiteY8" fmla="*/ 2025832 h 4952999"/>
              <a:gd name="connsiteX0" fmla="*/ 3239761 w 4172596"/>
              <a:gd name="connsiteY0" fmla="*/ 1934392 h 4952999"/>
              <a:gd name="connsiteX1" fmla="*/ 4172596 w 4172596"/>
              <a:gd name="connsiteY1" fmla="*/ 1934392 h 4952999"/>
              <a:gd name="connsiteX2" fmla="*/ 4172596 w 4172596"/>
              <a:gd name="connsiteY2" fmla="*/ 4952999 h 4952999"/>
              <a:gd name="connsiteX3" fmla="*/ 0 w 4172596"/>
              <a:gd name="connsiteY3" fmla="*/ 4952999 h 4952999"/>
              <a:gd name="connsiteX4" fmla="*/ 0 w 4172596"/>
              <a:gd name="connsiteY4" fmla="*/ 0 h 4952999"/>
              <a:gd name="connsiteX5" fmla="*/ 4172596 w 4172596"/>
              <a:gd name="connsiteY5" fmla="*/ 0 h 4952999"/>
              <a:gd name="connsiteX6" fmla="*/ 4172596 w 4172596"/>
              <a:gd name="connsiteY6" fmla="*/ 342900 h 4952999"/>
              <a:gd name="connsiteX7" fmla="*/ 3239761 w 4172596"/>
              <a:gd name="connsiteY7" fmla="*/ 342900 h 4952999"/>
              <a:gd name="connsiteX0" fmla="*/ 4172596 w 4172596"/>
              <a:gd name="connsiteY0" fmla="*/ 1934392 h 4952999"/>
              <a:gd name="connsiteX1" fmla="*/ 4172596 w 4172596"/>
              <a:gd name="connsiteY1" fmla="*/ 4952999 h 4952999"/>
              <a:gd name="connsiteX2" fmla="*/ 0 w 4172596"/>
              <a:gd name="connsiteY2" fmla="*/ 4952999 h 4952999"/>
              <a:gd name="connsiteX3" fmla="*/ 0 w 4172596"/>
              <a:gd name="connsiteY3" fmla="*/ 0 h 4952999"/>
              <a:gd name="connsiteX4" fmla="*/ 4172596 w 4172596"/>
              <a:gd name="connsiteY4" fmla="*/ 0 h 4952999"/>
              <a:gd name="connsiteX5" fmla="*/ 4172596 w 4172596"/>
              <a:gd name="connsiteY5" fmla="*/ 342900 h 4952999"/>
              <a:gd name="connsiteX6" fmla="*/ 3239761 w 4172596"/>
              <a:gd name="connsiteY6" fmla="*/ 342900 h 4952999"/>
              <a:gd name="connsiteX0" fmla="*/ 4172596 w 4172596"/>
              <a:gd name="connsiteY0" fmla="*/ 1934392 h 4952999"/>
              <a:gd name="connsiteX1" fmla="*/ 4172596 w 4172596"/>
              <a:gd name="connsiteY1" fmla="*/ 4952999 h 4952999"/>
              <a:gd name="connsiteX2" fmla="*/ 0 w 4172596"/>
              <a:gd name="connsiteY2" fmla="*/ 4952999 h 4952999"/>
              <a:gd name="connsiteX3" fmla="*/ 0 w 4172596"/>
              <a:gd name="connsiteY3" fmla="*/ 0 h 4952999"/>
              <a:gd name="connsiteX4" fmla="*/ 4172596 w 4172596"/>
              <a:gd name="connsiteY4" fmla="*/ 0 h 4952999"/>
              <a:gd name="connsiteX5" fmla="*/ 4172596 w 4172596"/>
              <a:gd name="connsiteY5" fmla="*/ 342900 h 49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2596" h="4952999">
                <a:moveTo>
                  <a:pt x="4172596" y="1934392"/>
                </a:moveTo>
                <a:lnTo>
                  <a:pt x="4172596" y="4952999"/>
                </a:lnTo>
                <a:lnTo>
                  <a:pt x="0" y="4952999"/>
                </a:lnTo>
                <a:lnTo>
                  <a:pt x="0" y="0"/>
                </a:lnTo>
                <a:lnTo>
                  <a:pt x="4172596" y="0"/>
                </a:lnTo>
                <a:lnTo>
                  <a:pt x="4172596" y="342900"/>
                </a:lnTo>
              </a:path>
            </a:pathLst>
          </a:cu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69268D9-757D-0DCA-233D-A11AEB27A2CD}"/>
              </a:ext>
            </a:extLst>
          </p:cNvPr>
          <p:cNvSpPr>
            <a:spLocks noGrp="1"/>
          </p:cNvSpPr>
          <p:nvPr>
            <p:ph type="title"/>
          </p:nvPr>
        </p:nvSpPr>
        <p:spPr>
          <a:xfrm>
            <a:off x="738786" y="1319622"/>
            <a:ext cx="3481988" cy="1591492"/>
          </a:xfrm>
          <a:noFill/>
        </p:spPr>
        <p:txBody>
          <a:bodyPr>
            <a:normAutofit/>
          </a:bodyPr>
          <a:lstStyle/>
          <a:p>
            <a:pPr>
              <a:lnSpc>
                <a:spcPct val="110000"/>
              </a:lnSpc>
            </a:pPr>
            <a:r>
              <a:rPr lang="en-US" sz="2200">
                <a:solidFill>
                  <a:schemeClr val="accent1">
                    <a:lumMod val="60000"/>
                    <a:lumOff val="40000"/>
                  </a:schemeClr>
                </a:solidFill>
              </a:rPr>
              <a:t>RAPIENET REQUIREMENTS and FRAME FORWARDING</a:t>
            </a:r>
          </a:p>
        </p:txBody>
      </p:sp>
      <p:sp>
        <p:nvSpPr>
          <p:cNvPr id="3" name="Content Placeholder 2">
            <a:extLst>
              <a:ext uri="{FF2B5EF4-FFF2-40B4-BE49-F238E27FC236}">
                <a16:creationId xmlns:a16="http://schemas.microsoft.com/office/drawing/2014/main" id="{F13A8D64-D746-9F1E-F99E-2F211F26BC7B}"/>
              </a:ext>
            </a:extLst>
          </p:cNvPr>
          <p:cNvSpPr>
            <a:spLocks noGrp="1"/>
          </p:cNvSpPr>
          <p:nvPr>
            <p:ph idx="1"/>
          </p:nvPr>
        </p:nvSpPr>
        <p:spPr>
          <a:xfrm>
            <a:off x="5562600" y="1495741"/>
            <a:ext cx="4988781" cy="3996716"/>
          </a:xfrm>
        </p:spPr>
        <p:txBody>
          <a:bodyPr>
            <a:normAutofit/>
          </a:bodyPr>
          <a:lstStyle/>
          <a:p>
            <a:pPr>
              <a:lnSpc>
                <a:spcPct val="110000"/>
              </a:lnSpc>
            </a:pPr>
            <a:r>
              <a:rPr lang="en-US" sz="1500" dirty="0"/>
              <a:t>The main component that is needed for devices using the </a:t>
            </a:r>
            <a:r>
              <a:rPr lang="en-US" sz="1500" dirty="0" err="1"/>
              <a:t>RAPIEnet</a:t>
            </a:r>
            <a:r>
              <a:rPr lang="en-US" sz="1500" dirty="0"/>
              <a:t> protocol to function is an integrated switch connected to 2 ports  (</a:t>
            </a:r>
            <a:r>
              <a:rPr lang="en-US" sz="1500" dirty="0">
                <a:highlight>
                  <a:srgbClr val="FFFF00"/>
                </a:highlight>
              </a:rPr>
              <a:t>this is the minimum number of ports needed</a:t>
            </a:r>
            <a:r>
              <a:rPr lang="en-US" sz="1500" dirty="0"/>
              <a:t>).</a:t>
            </a:r>
          </a:p>
          <a:p>
            <a:pPr>
              <a:lnSpc>
                <a:spcPct val="110000"/>
              </a:lnSpc>
            </a:pPr>
            <a:r>
              <a:rPr lang="en-US" sz="1500" dirty="0"/>
              <a:t>Due to the need of an integrated switch, the necessity of an external switch  to facilitate the movement of data becomes irrelevant.</a:t>
            </a:r>
          </a:p>
          <a:p>
            <a:pPr>
              <a:lnSpc>
                <a:spcPct val="110000"/>
              </a:lnSpc>
            </a:pPr>
            <a:r>
              <a:rPr lang="en-US" sz="1500" dirty="0"/>
              <a:t>This integrated switch handles operations above the </a:t>
            </a:r>
            <a:r>
              <a:rPr lang="en-US" sz="1500" dirty="0" err="1"/>
              <a:t>RAPIEnet</a:t>
            </a:r>
            <a:r>
              <a:rPr lang="en-US" sz="1500" dirty="0"/>
              <a:t> Data Link Layer during the frame forwarding process to reduce processing time, while allowing the Data Link Layer to remain unaffected by processing time during the transmission.</a:t>
            </a:r>
          </a:p>
        </p:txBody>
      </p:sp>
    </p:spTree>
    <p:extLst>
      <p:ext uri="{BB962C8B-B14F-4D97-AF65-F5344CB8AC3E}">
        <p14:creationId xmlns:p14="http://schemas.microsoft.com/office/powerpoint/2010/main" val="914917641"/>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D12CE6E-EFBF-F92D-EFCE-D0EAEE4F3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AA35204-0670-6473-6686-1AB0165AB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0159" y="936478"/>
            <a:ext cx="10314136" cy="4982284"/>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1C5B3C-4D49-BAF0-BEC4-6AC4FA235664}"/>
              </a:ext>
            </a:extLst>
          </p:cNvPr>
          <p:cNvSpPr>
            <a:spLocks noGrp="1"/>
          </p:cNvSpPr>
          <p:nvPr>
            <p:ph type="title"/>
          </p:nvPr>
        </p:nvSpPr>
        <p:spPr>
          <a:xfrm>
            <a:off x="738786" y="656052"/>
            <a:ext cx="3909414" cy="1166217"/>
          </a:xfrm>
        </p:spPr>
        <p:txBody>
          <a:bodyPr anchor="t">
            <a:normAutofit/>
          </a:bodyPr>
          <a:lstStyle/>
          <a:p>
            <a:r>
              <a:rPr lang="en-US" dirty="0"/>
              <a:t>Protocol Layers</a:t>
            </a:r>
          </a:p>
        </p:txBody>
      </p:sp>
      <p:pic>
        <p:nvPicPr>
          <p:cNvPr id="5" name="Content Placeholder 4" descr="A diagram of a computer program&#10;&#10;Description automatically generated">
            <a:extLst>
              <a:ext uri="{FF2B5EF4-FFF2-40B4-BE49-F238E27FC236}">
                <a16:creationId xmlns:a16="http://schemas.microsoft.com/office/drawing/2014/main" id="{D4235DE8-887E-9E01-395F-191F617985F6}"/>
              </a:ext>
            </a:extLst>
          </p:cNvPr>
          <p:cNvPicPr>
            <a:picLocks noChangeAspect="1"/>
          </p:cNvPicPr>
          <p:nvPr/>
        </p:nvPicPr>
        <p:blipFill>
          <a:blip r:embed="rId3"/>
          <a:stretch>
            <a:fillRect/>
          </a:stretch>
        </p:blipFill>
        <p:spPr>
          <a:xfrm>
            <a:off x="5049862" y="2102696"/>
            <a:ext cx="5237740" cy="3161398"/>
          </a:xfrm>
          <a:prstGeom prst="rect">
            <a:avLst/>
          </a:prstGeom>
        </p:spPr>
      </p:pic>
      <p:sp>
        <p:nvSpPr>
          <p:cNvPr id="6" name="TextBox 5">
            <a:extLst>
              <a:ext uri="{FF2B5EF4-FFF2-40B4-BE49-F238E27FC236}">
                <a16:creationId xmlns:a16="http://schemas.microsoft.com/office/drawing/2014/main" id="{F08A1734-A7B2-E625-A555-66DE215C3B28}"/>
              </a:ext>
            </a:extLst>
          </p:cNvPr>
          <p:cNvSpPr txBox="1"/>
          <p:nvPr/>
        </p:nvSpPr>
        <p:spPr>
          <a:xfrm>
            <a:off x="1060553" y="1950292"/>
            <a:ext cx="3864531" cy="1477328"/>
          </a:xfrm>
          <a:prstGeom prst="rect">
            <a:avLst/>
          </a:prstGeom>
          <a:noFill/>
        </p:spPr>
        <p:txBody>
          <a:bodyPr wrap="square" rtlCol="0">
            <a:spAutoFit/>
          </a:bodyPr>
          <a:lstStyle/>
          <a:p>
            <a:pPr defTabSz="795528">
              <a:spcAft>
                <a:spcPts val="600"/>
              </a:spcAft>
            </a:pPr>
            <a:r>
              <a:rPr lang="en-US" kern="1200" dirty="0" err="1">
                <a:solidFill>
                  <a:schemeClr val="tx1"/>
                </a:solidFill>
                <a:latin typeface="+mn-lt"/>
                <a:ea typeface="+mn-ea"/>
                <a:cs typeface="+mn-cs"/>
              </a:rPr>
              <a:t>RAPIEnet</a:t>
            </a:r>
            <a:r>
              <a:rPr lang="en-US" kern="1200" dirty="0">
                <a:solidFill>
                  <a:schemeClr val="tx1"/>
                </a:solidFill>
                <a:latin typeface="+mn-lt"/>
                <a:ea typeface="+mn-ea"/>
                <a:cs typeface="+mn-cs"/>
              </a:rPr>
              <a:t> is a </a:t>
            </a:r>
            <a:r>
              <a:rPr lang="en-US" kern="1200" dirty="0">
                <a:solidFill>
                  <a:schemeClr val="tx1"/>
                </a:solidFill>
                <a:highlight>
                  <a:srgbClr val="FFFF00"/>
                </a:highlight>
                <a:latin typeface="+mn-lt"/>
                <a:ea typeface="+mn-ea"/>
                <a:cs typeface="+mn-cs"/>
              </a:rPr>
              <a:t>3 layer </a:t>
            </a:r>
            <a:r>
              <a:rPr lang="en-US" kern="1200" dirty="0">
                <a:solidFill>
                  <a:schemeClr val="tx1"/>
                </a:solidFill>
                <a:latin typeface="+mn-lt"/>
                <a:ea typeface="+mn-ea"/>
                <a:cs typeface="+mn-cs"/>
              </a:rPr>
              <a:t>protocol consisting of the Application, Data Link, and Physical layers. Since the protocol is using Ethernet as its basis, it is usable with TCP/IP and UDP/IP.</a:t>
            </a:r>
            <a:endParaRPr lang="en-US" sz="2400" dirty="0"/>
          </a:p>
        </p:txBody>
      </p:sp>
      <p:sp>
        <p:nvSpPr>
          <p:cNvPr id="7" name="TextBox 6">
            <a:extLst>
              <a:ext uri="{FF2B5EF4-FFF2-40B4-BE49-F238E27FC236}">
                <a16:creationId xmlns:a16="http://schemas.microsoft.com/office/drawing/2014/main" id="{5E3BB47E-2CC8-6226-495A-257421EEE40A}"/>
              </a:ext>
            </a:extLst>
          </p:cNvPr>
          <p:cNvSpPr txBox="1"/>
          <p:nvPr/>
        </p:nvSpPr>
        <p:spPr>
          <a:xfrm>
            <a:off x="1060554" y="3680707"/>
            <a:ext cx="3864530" cy="923330"/>
          </a:xfrm>
          <a:prstGeom prst="rect">
            <a:avLst/>
          </a:prstGeom>
          <a:noFill/>
        </p:spPr>
        <p:txBody>
          <a:bodyPr wrap="square" rtlCol="0">
            <a:spAutoFit/>
          </a:bodyPr>
          <a:lstStyle/>
          <a:p>
            <a:pPr defTabSz="795528">
              <a:spcAft>
                <a:spcPts val="600"/>
              </a:spcAft>
            </a:pPr>
            <a:r>
              <a:rPr lang="en-US" kern="1200" dirty="0">
                <a:solidFill>
                  <a:schemeClr val="tx1"/>
                </a:solidFill>
                <a:latin typeface="+mn-lt"/>
                <a:ea typeface="+mn-ea"/>
                <a:cs typeface="+mn-cs"/>
              </a:rPr>
              <a:t>The majority of the frame is used by the </a:t>
            </a:r>
            <a:r>
              <a:rPr lang="en-US" kern="1200" dirty="0" err="1">
                <a:solidFill>
                  <a:schemeClr val="tx1"/>
                </a:solidFill>
                <a:latin typeface="+mn-lt"/>
                <a:ea typeface="+mn-ea"/>
                <a:cs typeface="+mn-cs"/>
              </a:rPr>
              <a:t>RAPIEnet</a:t>
            </a:r>
            <a:r>
              <a:rPr lang="en-US" kern="1200" dirty="0">
                <a:solidFill>
                  <a:schemeClr val="tx1"/>
                </a:solidFill>
                <a:latin typeface="+mn-lt"/>
                <a:ea typeface="+mn-ea"/>
                <a:cs typeface="+mn-cs"/>
              </a:rPr>
              <a:t> protocol for use of Real-time </a:t>
            </a:r>
            <a:r>
              <a:rPr lang="en-US" dirty="0"/>
              <a:t>transmission.</a:t>
            </a:r>
            <a:endParaRPr lang="en-US" sz="2400" dirty="0"/>
          </a:p>
        </p:txBody>
      </p:sp>
    </p:spTree>
    <p:extLst>
      <p:ext uri="{BB962C8B-B14F-4D97-AF65-F5344CB8AC3E}">
        <p14:creationId xmlns:p14="http://schemas.microsoft.com/office/powerpoint/2010/main" val="11269377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503E140-404C-6029-E890-7AB556214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94EF459-9B06-67A0-B148-58CF75895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75230" y="933584"/>
            <a:ext cx="5575974" cy="4338887"/>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EE2C21-E07C-78C0-3B92-0656FB505F92}"/>
              </a:ext>
            </a:extLst>
          </p:cNvPr>
          <p:cNvSpPr>
            <a:spLocks noGrp="1"/>
          </p:cNvSpPr>
          <p:nvPr>
            <p:ph type="title"/>
          </p:nvPr>
        </p:nvSpPr>
        <p:spPr>
          <a:xfrm>
            <a:off x="6998110" y="1561803"/>
            <a:ext cx="4279490" cy="1089189"/>
          </a:xfrm>
        </p:spPr>
        <p:txBody>
          <a:bodyPr vert="horz" lIns="91440" tIns="45720" rIns="91440" bIns="45720" rtlCol="0" anchor="ctr">
            <a:normAutofit/>
          </a:bodyPr>
          <a:lstStyle/>
          <a:p>
            <a:r>
              <a:rPr lang="en-US" b="1" kern="1200" cap="all" spc="500" baseline="0">
                <a:solidFill>
                  <a:schemeClr val="tx1"/>
                </a:solidFill>
                <a:latin typeface="+mj-lt"/>
                <a:ea typeface="+mj-ea"/>
                <a:cs typeface="+mj-cs"/>
              </a:rPr>
              <a:t>RAPIEnet FRAME</a:t>
            </a:r>
          </a:p>
        </p:txBody>
      </p:sp>
      <p:sp>
        <p:nvSpPr>
          <p:cNvPr id="6" name="TextBox 5">
            <a:extLst>
              <a:ext uri="{FF2B5EF4-FFF2-40B4-BE49-F238E27FC236}">
                <a16:creationId xmlns:a16="http://schemas.microsoft.com/office/drawing/2014/main" id="{19CE7601-E22B-E805-9023-F07BBAEC75E2}"/>
              </a:ext>
            </a:extLst>
          </p:cNvPr>
          <p:cNvSpPr txBox="1"/>
          <p:nvPr/>
        </p:nvSpPr>
        <p:spPr>
          <a:xfrm>
            <a:off x="7260880" y="2553077"/>
            <a:ext cx="4016722" cy="3390523"/>
          </a:xfrm>
          <a:prstGeom prst="rect">
            <a:avLst/>
          </a:prstGeom>
        </p:spPr>
        <p:txBody>
          <a:bodyPr vert="horz" lIns="91440" tIns="45720" rIns="91440" bIns="45720" rtlCol="0">
            <a:normAutofit lnSpcReduction="10000"/>
          </a:bodyPr>
          <a:lstStyle/>
          <a:p>
            <a:pPr indent="-228600">
              <a:lnSpc>
                <a:spcPct val="110000"/>
              </a:lnSpc>
              <a:spcAft>
                <a:spcPts val="600"/>
              </a:spcAft>
              <a:buFont typeface="Arial" panose="020B0604020202020204" pitchFamily="34" charset="0"/>
              <a:buChar char="•"/>
            </a:pPr>
            <a:r>
              <a:rPr lang="en-US" sz="1600" dirty="0" err="1"/>
              <a:t>RAPIEnet</a:t>
            </a:r>
            <a:r>
              <a:rPr lang="en-US" sz="1600" dirty="0"/>
              <a:t> consists of a 4 part frame. The first part is the ethernet header, then followed by a separate type 21 header which contains the Version and Length of the data, Start Frame Delimiter Destination Address, Source Address, Function Code, Extension, DSAP(Destination Service Access Point), SSAP(Source Service Access Point), and an optional field, the third part consists of the actual data, and the final part is a CRC32 type error check which hashes byte sequences to 32 bit values specifically using polynomial division.</a:t>
            </a:r>
          </a:p>
        </p:txBody>
      </p:sp>
      <p:pic>
        <p:nvPicPr>
          <p:cNvPr id="5" name="Content Placeholder 4">
            <a:extLst>
              <a:ext uri="{FF2B5EF4-FFF2-40B4-BE49-F238E27FC236}">
                <a16:creationId xmlns:a16="http://schemas.microsoft.com/office/drawing/2014/main" id="{DB122228-AA8D-4720-E643-00A0152FBCEF}"/>
              </a:ext>
            </a:extLst>
          </p:cNvPr>
          <p:cNvPicPr>
            <a:picLocks noGrp="1" noChangeAspect="1"/>
          </p:cNvPicPr>
          <p:nvPr>
            <p:ph idx="1"/>
          </p:nvPr>
        </p:nvPicPr>
        <p:blipFill>
          <a:blip r:embed="rId3"/>
          <a:stretch>
            <a:fillRect/>
          </a:stretch>
        </p:blipFill>
        <p:spPr>
          <a:xfrm>
            <a:off x="914401" y="1600224"/>
            <a:ext cx="5563878" cy="1627434"/>
          </a:xfrm>
          <a:prstGeom prst="rect">
            <a:avLst/>
          </a:prstGeom>
        </p:spPr>
      </p:pic>
      <p:sp>
        <p:nvSpPr>
          <p:cNvPr id="8" name="TextBox 7">
            <a:extLst>
              <a:ext uri="{FF2B5EF4-FFF2-40B4-BE49-F238E27FC236}">
                <a16:creationId xmlns:a16="http://schemas.microsoft.com/office/drawing/2014/main" id="{510E9A7F-9C4B-6A6D-F0FB-C176587A7A7A}"/>
              </a:ext>
            </a:extLst>
          </p:cNvPr>
          <p:cNvSpPr txBox="1"/>
          <p:nvPr/>
        </p:nvSpPr>
        <p:spPr>
          <a:xfrm>
            <a:off x="2103562" y="3247967"/>
            <a:ext cx="3185555" cy="646331"/>
          </a:xfrm>
          <a:prstGeom prst="rect">
            <a:avLst/>
          </a:prstGeom>
          <a:noFill/>
        </p:spPr>
        <p:txBody>
          <a:bodyPr wrap="square">
            <a:spAutoFit/>
          </a:bodyPr>
          <a:lstStyle/>
          <a:p>
            <a:pPr>
              <a:spcAft>
                <a:spcPts val="600"/>
              </a:spcAft>
            </a:pPr>
            <a:r>
              <a:rPr lang="en-CA" b="0" i="0" dirty="0" err="1">
                <a:solidFill>
                  <a:srgbClr val="202122"/>
                </a:solidFill>
                <a:effectLst/>
                <a:latin typeface="Arial" panose="020B0604020202020204" pitchFamily="34" charset="0"/>
              </a:rPr>
              <a:t>RAPIEnet’s</a:t>
            </a:r>
            <a:r>
              <a:rPr lang="en-CA" dirty="0">
                <a:solidFill>
                  <a:srgbClr val="202122"/>
                </a:solidFill>
                <a:latin typeface="Arial" panose="020B0604020202020204" pitchFamily="34" charset="0"/>
              </a:rPr>
              <a:t> used</a:t>
            </a:r>
            <a:r>
              <a:rPr lang="en-CA" b="0" i="0" dirty="0">
                <a:solidFill>
                  <a:srgbClr val="202122"/>
                </a:solidFill>
                <a:effectLst/>
                <a:latin typeface="Arial" panose="020B0604020202020204" pitchFamily="34" charset="0"/>
              </a:rPr>
              <a:t> Ether type is: 0x88FE</a:t>
            </a:r>
            <a:endParaRPr lang="en-US" dirty="0"/>
          </a:p>
        </p:txBody>
      </p:sp>
    </p:spTree>
    <p:extLst>
      <p:ext uri="{BB962C8B-B14F-4D97-AF65-F5344CB8AC3E}">
        <p14:creationId xmlns:p14="http://schemas.microsoft.com/office/powerpoint/2010/main" val="47670476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D12CE6E-EFBF-F92D-EFCE-D0EAEE4F3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AA35204-0670-6473-6686-1AB0165AB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0159" y="936478"/>
            <a:ext cx="10314136" cy="4982284"/>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55D84A-78C9-004F-461C-9278278E96D5}"/>
              </a:ext>
            </a:extLst>
          </p:cNvPr>
          <p:cNvSpPr>
            <a:spLocks noGrp="1"/>
          </p:cNvSpPr>
          <p:nvPr>
            <p:ph type="title"/>
          </p:nvPr>
        </p:nvSpPr>
        <p:spPr>
          <a:xfrm>
            <a:off x="738786" y="656052"/>
            <a:ext cx="3909414" cy="1166217"/>
          </a:xfrm>
        </p:spPr>
        <p:txBody>
          <a:bodyPr anchor="t">
            <a:normAutofit/>
          </a:bodyPr>
          <a:lstStyle/>
          <a:p>
            <a:r>
              <a:rPr lang="en-US" dirty="0"/>
              <a:t>Use cases for RAPIENET</a:t>
            </a:r>
          </a:p>
        </p:txBody>
      </p:sp>
      <p:graphicFrame>
        <p:nvGraphicFramePr>
          <p:cNvPr id="5" name="Content Placeholder 2">
            <a:extLst>
              <a:ext uri="{FF2B5EF4-FFF2-40B4-BE49-F238E27FC236}">
                <a16:creationId xmlns:a16="http://schemas.microsoft.com/office/drawing/2014/main" id="{50CB7375-0EAB-C503-31A9-503E0022C5BD}"/>
              </a:ext>
            </a:extLst>
          </p:cNvPr>
          <p:cNvGraphicFramePr>
            <a:graphicFrameLocks noGrp="1"/>
          </p:cNvGraphicFramePr>
          <p:nvPr>
            <p:ph idx="1"/>
            <p:extLst>
              <p:ext uri="{D42A27DB-BD31-4B8C-83A1-F6EECF244321}">
                <p14:modId xmlns:p14="http://schemas.microsoft.com/office/powerpoint/2010/main" val="2467089749"/>
              </p:ext>
            </p:extLst>
          </p:nvPr>
        </p:nvGraphicFramePr>
        <p:xfrm>
          <a:off x="1724297" y="2102696"/>
          <a:ext cx="8745583" cy="33314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572999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AFDCCA3-5CE7-058C-1962-A071B764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BF24CF1-EE7F-86B3-94A8-3CD26A1AD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2436" y="936887"/>
            <a:ext cx="3733630" cy="4337163"/>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6217E7-8A31-D4F4-C636-50C1F71EE04A}"/>
              </a:ext>
            </a:extLst>
          </p:cNvPr>
          <p:cNvSpPr>
            <a:spLocks noGrp="1"/>
          </p:cNvSpPr>
          <p:nvPr>
            <p:ph type="title"/>
          </p:nvPr>
        </p:nvSpPr>
        <p:spPr>
          <a:xfrm>
            <a:off x="914397" y="965110"/>
            <a:ext cx="4735964" cy="1771535"/>
          </a:xfrm>
          <a:noFill/>
        </p:spPr>
        <p:txBody>
          <a:bodyPr>
            <a:normAutofit/>
          </a:bodyPr>
          <a:lstStyle/>
          <a:p>
            <a:r>
              <a:rPr lang="en-US"/>
              <a:t>USE CASES FOR RAPIENET Cont.</a:t>
            </a:r>
            <a:endParaRPr lang="en-US" dirty="0"/>
          </a:p>
        </p:txBody>
      </p:sp>
      <p:sp>
        <p:nvSpPr>
          <p:cNvPr id="3" name="Content Placeholder 2">
            <a:extLst>
              <a:ext uri="{FF2B5EF4-FFF2-40B4-BE49-F238E27FC236}">
                <a16:creationId xmlns:a16="http://schemas.microsoft.com/office/drawing/2014/main" id="{A4AA833D-9ADA-D926-03AB-8166B8BBCB64}"/>
              </a:ext>
            </a:extLst>
          </p:cNvPr>
          <p:cNvSpPr>
            <a:spLocks noGrp="1"/>
          </p:cNvSpPr>
          <p:nvPr>
            <p:ph idx="1"/>
          </p:nvPr>
        </p:nvSpPr>
        <p:spPr>
          <a:xfrm>
            <a:off x="914400" y="2890881"/>
            <a:ext cx="4679206" cy="3052719"/>
          </a:xfrm>
        </p:spPr>
        <p:txBody>
          <a:bodyPr>
            <a:normAutofit/>
          </a:bodyPr>
          <a:lstStyle/>
          <a:p>
            <a:pPr>
              <a:lnSpc>
                <a:spcPct val="110000"/>
              </a:lnSpc>
            </a:pPr>
            <a:r>
              <a:rPr lang="en-US" sz="1500" dirty="0" err="1"/>
              <a:t>RAPIEnet</a:t>
            </a:r>
            <a:r>
              <a:rPr lang="en-US" sz="1500" dirty="0"/>
              <a:t> can also be used to create a redundant network as explored by the team of </a:t>
            </a:r>
            <a:r>
              <a:rPr lang="en-CA" sz="1500" dirty="0"/>
              <a:t>Geon Yoon, Soo-Gang Lee, Dae-Hyun Kwon, Soon-Chang Kwon, and Yong-</a:t>
            </a:r>
            <a:r>
              <a:rPr lang="en-CA" sz="1500" dirty="0" err="1"/>
              <a:t>Oon</a:t>
            </a:r>
            <a:r>
              <a:rPr lang="en-CA" sz="1500" dirty="0"/>
              <a:t> Park, who were able to create a fully redundant network using the ring topology as a base. </a:t>
            </a:r>
          </a:p>
          <a:p>
            <a:pPr>
              <a:lnSpc>
                <a:spcPct val="110000"/>
              </a:lnSpc>
            </a:pPr>
            <a:r>
              <a:rPr lang="en-CA" sz="1500" dirty="0"/>
              <a:t>Utilizing the </a:t>
            </a:r>
            <a:r>
              <a:rPr lang="en-CA" sz="1500" dirty="0" err="1"/>
              <a:t>RAPIEnet</a:t>
            </a:r>
            <a:r>
              <a:rPr lang="en-CA" sz="1500" dirty="0"/>
              <a:t> ring topology as a backbone, they were able to create redundant architecture that can quickly restore network connectivity in full thanks to the auto-negotiation properties of </a:t>
            </a:r>
            <a:r>
              <a:rPr lang="en-CA" sz="1500" dirty="0" err="1"/>
              <a:t>RAPIEnet</a:t>
            </a:r>
            <a:r>
              <a:rPr lang="en-CA" sz="1500" dirty="0"/>
              <a:t>.</a:t>
            </a:r>
            <a:endParaRPr lang="en-US" sz="1500" dirty="0"/>
          </a:p>
        </p:txBody>
      </p:sp>
      <p:pic>
        <p:nvPicPr>
          <p:cNvPr id="5" name="Picture 4" descr="A diagram of a computer system&#10;&#10;Description automatically generated">
            <a:extLst>
              <a:ext uri="{FF2B5EF4-FFF2-40B4-BE49-F238E27FC236}">
                <a16:creationId xmlns:a16="http://schemas.microsoft.com/office/drawing/2014/main" id="{AC8474C9-AD59-C41C-E5EE-3C2103D11DDF}"/>
              </a:ext>
            </a:extLst>
          </p:cNvPr>
          <p:cNvPicPr>
            <a:picLocks noChangeAspect="1"/>
          </p:cNvPicPr>
          <p:nvPr/>
        </p:nvPicPr>
        <p:blipFill rotWithShape="1">
          <a:blip r:embed="rId3"/>
          <a:srcRect r="8790" b="-1"/>
          <a:stretch/>
        </p:blipFill>
        <p:spPr>
          <a:xfrm>
            <a:off x="5850657" y="2248658"/>
            <a:ext cx="3779022" cy="4337163"/>
          </a:xfrm>
          <a:prstGeom prst="rect">
            <a:avLst/>
          </a:prstGeom>
        </p:spPr>
      </p:pic>
    </p:spTree>
    <p:extLst>
      <p:ext uri="{BB962C8B-B14F-4D97-AF65-F5344CB8AC3E}">
        <p14:creationId xmlns:p14="http://schemas.microsoft.com/office/powerpoint/2010/main" val="236906181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503E140-404C-6029-E890-7AB556214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94EF459-9B06-67A0-B148-58CF75895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76614" y="1402873"/>
            <a:ext cx="3888521" cy="4102891"/>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22B47-4415-3B58-5367-15886520562B}"/>
              </a:ext>
            </a:extLst>
          </p:cNvPr>
          <p:cNvSpPr>
            <a:spLocks noGrp="1"/>
          </p:cNvSpPr>
          <p:nvPr>
            <p:ph type="title"/>
          </p:nvPr>
        </p:nvSpPr>
        <p:spPr>
          <a:xfrm>
            <a:off x="5286412" y="1566591"/>
            <a:ext cx="5890849" cy="1089189"/>
          </a:xfrm>
        </p:spPr>
        <p:txBody>
          <a:bodyPr anchor="ctr">
            <a:normAutofit/>
          </a:bodyPr>
          <a:lstStyle/>
          <a:p>
            <a:r>
              <a:rPr lang="en-US" dirty="0"/>
              <a:t>USE CASES FOR </a:t>
            </a:r>
            <a:r>
              <a:rPr lang="en-US" dirty="0" err="1"/>
              <a:t>RAPIEnet</a:t>
            </a:r>
            <a:r>
              <a:rPr lang="en-US" dirty="0"/>
              <a:t> cont.</a:t>
            </a:r>
          </a:p>
        </p:txBody>
      </p:sp>
      <p:sp>
        <p:nvSpPr>
          <p:cNvPr id="3" name="Content Placeholder 2">
            <a:extLst>
              <a:ext uri="{FF2B5EF4-FFF2-40B4-BE49-F238E27FC236}">
                <a16:creationId xmlns:a16="http://schemas.microsoft.com/office/drawing/2014/main" id="{F831CA65-E92B-F236-2FDF-4B774582C84E}"/>
              </a:ext>
            </a:extLst>
          </p:cNvPr>
          <p:cNvSpPr>
            <a:spLocks noGrp="1"/>
          </p:cNvSpPr>
          <p:nvPr>
            <p:ph idx="1"/>
          </p:nvPr>
        </p:nvSpPr>
        <p:spPr>
          <a:xfrm>
            <a:off x="6106684" y="2890882"/>
            <a:ext cx="4543942" cy="3052718"/>
          </a:xfrm>
        </p:spPr>
        <p:txBody>
          <a:bodyPr>
            <a:normAutofit/>
          </a:bodyPr>
          <a:lstStyle/>
          <a:p>
            <a:pPr>
              <a:lnSpc>
                <a:spcPct val="110000"/>
              </a:lnSpc>
            </a:pPr>
            <a:r>
              <a:rPr lang="en-US" dirty="0"/>
              <a:t>Additionally </a:t>
            </a:r>
            <a:r>
              <a:rPr lang="en-US" dirty="0" err="1"/>
              <a:t>RAPIEnet</a:t>
            </a:r>
            <a:r>
              <a:rPr lang="en-US" dirty="0"/>
              <a:t> has also been theorized to be a better use case for an application in the networks of cars, not just their manufacturing.</a:t>
            </a:r>
          </a:p>
          <a:p>
            <a:pPr>
              <a:lnSpc>
                <a:spcPct val="110000"/>
              </a:lnSpc>
            </a:pPr>
            <a:r>
              <a:rPr lang="en-US" dirty="0"/>
              <a:t>A study by Dae Hyun Kwon and John Seok Oh found that a </a:t>
            </a:r>
            <a:r>
              <a:rPr lang="en-US" dirty="0" err="1"/>
              <a:t>RAPIEnet</a:t>
            </a:r>
            <a:r>
              <a:rPr lang="en-US" dirty="0"/>
              <a:t> ring topology can communicate faster than a dual star network topology in use as of 2012.</a:t>
            </a:r>
          </a:p>
          <a:p>
            <a:pPr marL="0" indent="0">
              <a:lnSpc>
                <a:spcPct val="110000"/>
              </a:lnSpc>
              <a:buNone/>
            </a:pPr>
            <a:r>
              <a:rPr lang="en-US" dirty="0"/>
              <a:t> </a:t>
            </a:r>
          </a:p>
        </p:txBody>
      </p:sp>
      <p:pic>
        <p:nvPicPr>
          <p:cNvPr id="5" name="Picture 4" descr="A table with numbers and a few words&#10;&#10;Description automatically generated with medium confidence">
            <a:extLst>
              <a:ext uri="{FF2B5EF4-FFF2-40B4-BE49-F238E27FC236}">
                <a16:creationId xmlns:a16="http://schemas.microsoft.com/office/drawing/2014/main" id="{38D53E68-BC7E-B071-6FCE-2736DA348859}"/>
              </a:ext>
            </a:extLst>
          </p:cNvPr>
          <p:cNvPicPr>
            <a:picLocks noChangeAspect="1"/>
          </p:cNvPicPr>
          <p:nvPr/>
        </p:nvPicPr>
        <p:blipFill>
          <a:blip r:embed="rId3"/>
          <a:stretch>
            <a:fillRect/>
          </a:stretch>
        </p:blipFill>
        <p:spPr>
          <a:xfrm>
            <a:off x="626393" y="4607182"/>
            <a:ext cx="3840732" cy="1574700"/>
          </a:xfrm>
          <a:prstGeom prst="rect">
            <a:avLst/>
          </a:prstGeom>
        </p:spPr>
      </p:pic>
    </p:spTree>
    <p:extLst>
      <p:ext uri="{BB962C8B-B14F-4D97-AF65-F5344CB8AC3E}">
        <p14:creationId xmlns:p14="http://schemas.microsoft.com/office/powerpoint/2010/main" val="199210947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178DC1FE-8814-4858-2D62-947BC8044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Light"/>
              <a:ea typeface="+mn-ea"/>
              <a:cs typeface="+mn-cs"/>
            </a:endParaRPr>
          </a:p>
        </p:txBody>
      </p:sp>
      <p:sp>
        <p:nvSpPr>
          <p:cNvPr id="37" name="Rectangle 36">
            <a:extLst>
              <a:ext uri="{FF2B5EF4-FFF2-40B4-BE49-F238E27FC236}">
                <a16:creationId xmlns:a16="http://schemas.microsoft.com/office/drawing/2014/main" id="{FA6B968A-A417-B33C-613C-7B1B45542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198" y="931857"/>
            <a:ext cx="5670400"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896A4527-2E75-F7D0-9B48-8D74F7C1F331}"/>
              </a:ext>
            </a:extLst>
          </p:cNvPr>
          <p:cNvSpPr>
            <a:spLocks noGrp="1"/>
          </p:cNvSpPr>
          <p:nvPr>
            <p:ph type="title"/>
          </p:nvPr>
        </p:nvSpPr>
        <p:spPr>
          <a:xfrm>
            <a:off x="782418" y="1279153"/>
            <a:ext cx="5313582" cy="1150329"/>
          </a:xfrm>
        </p:spPr>
        <p:txBody>
          <a:bodyPr>
            <a:normAutofit/>
          </a:bodyPr>
          <a:lstStyle/>
          <a:p>
            <a:r>
              <a:rPr lang="en-CA" dirty="0"/>
              <a:t>Real world use</a:t>
            </a:r>
          </a:p>
        </p:txBody>
      </p:sp>
      <p:sp>
        <p:nvSpPr>
          <p:cNvPr id="32" name="Content Placeholder 31">
            <a:extLst>
              <a:ext uri="{FF2B5EF4-FFF2-40B4-BE49-F238E27FC236}">
                <a16:creationId xmlns:a16="http://schemas.microsoft.com/office/drawing/2014/main" id="{77ED434C-9684-F762-0D49-7D681BE0C2CD}"/>
              </a:ext>
            </a:extLst>
          </p:cNvPr>
          <p:cNvSpPr>
            <a:spLocks noGrp="1"/>
          </p:cNvSpPr>
          <p:nvPr>
            <p:ph idx="1"/>
          </p:nvPr>
        </p:nvSpPr>
        <p:spPr>
          <a:xfrm>
            <a:off x="1620446" y="2890881"/>
            <a:ext cx="4227462" cy="2633866"/>
          </a:xfrm>
        </p:spPr>
        <p:txBody>
          <a:bodyPr>
            <a:normAutofit/>
          </a:bodyPr>
          <a:lstStyle/>
          <a:p>
            <a:r>
              <a:rPr lang="en-US" dirty="0"/>
              <a:t>Used at Hyundai Motors and </a:t>
            </a:r>
            <a:r>
              <a:rPr lang="en-CA" b="0" i="0" dirty="0">
                <a:solidFill>
                  <a:srgbClr val="000000"/>
                </a:solidFill>
                <a:effectLst/>
              </a:rPr>
              <a:t>Gwangju Global Motors (GGM)</a:t>
            </a:r>
            <a:endParaRPr lang="en-US" dirty="0"/>
          </a:p>
        </p:txBody>
      </p:sp>
      <p:pic>
        <p:nvPicPr>
          <p:cNvPr id="28" name="Picture 27">
            <a:extLst>
              <a:ext uri="{FF2B5EF4-FFF2-40B4-BE49-F238E27FC236}">
                <a16:creationId xmlns:a16="http://schemas.microsoft.com/office/drawing/2014/main" id="{57FB0A9D-693B-2EC3-18B7-1CB8A32FE11B}"/>
              </a:ext>
            </a:extLst>
          </p:cNvPr>
          <p:cNvPicPr>
            <a:picLocks noChangeAspect="1"/>
          </p:cNvPicPr>
          <p:nvPr/>
        </p:nvPicPr>
        <p:blipFill>
          <a:blip r:embed="rId3"/>
          <a:stretch>
            <a:fillRect/>
          </a:stretch>
        </p:blipFill>
        <p:spPr>
          <a:xfrm>
            <a:off x="7537704" y="3509434"/>
            <a:ext cx="3739896" cy="1935396"/>
          </a:xfrm>
          <a:prstGeom prst="rect">
            <a:avLst/>
          </a:prstGeom>
        </p:spPr>
      </p:pic>
      <p:pic>
        <p:nvPicPr>
          <p:cNvPr id="6" name="Content Placeholder 5">
            <a:extLst>
              <a:ext uri="{FF2B5EF4-FFF2-40B4-BE49-F238E27FC236}">
                <a16:creationId xmlns:a16="http://schemas.microsoft.com/office/drawing/2014/main" id="{75C668CA-6FF1-891E-9605-2FF5A95A5E18}"/>
              </a:ext>
            </a:extLst>
          </p:cNvPr>
          <p:cNvPicPr>
            <a:picLocks noChangeAspect="1"/>
          </p:cNvPicPr>
          <p:nvPr/>
        </p:nvPicPr>
        <p:blipFill>
          <a:blip r:embed="rId4"/>
          <a:stretch>
            <a:fillRect/>
          </a:stretch>
        </p:blipFill>
        <p:spPr>
          <a:xfrm>
            <a:off x="7537704" y="914400"/>
            <a:ext cx="3657901" cy="2434167"/>
          </a:xfrm>
          <a:prstGeom prst="rect">
            <a:avLst/>
          </a:prstGeom>
        </p:spPr>
      </p:pic>
    </p:spTree>
    <p:extLst>
      <p:ext uri="{BB962C8B-B14F-4D97-AF65-F5344CB8AC3E}">
        <p14:creationId xmlns:p14="http://schemas.microsoft.com/office/powerpoint/2010/main" val="254080408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7E0D1-6329-DE14-20B7-F8CC50FB051D}"/>
              </a:ext>
            </a:extLst>
          </p:cNvPr>
          <p:cNvSpPr>
            <a:spLocks noGrp="1"/>
          </p:cNvSpPr>
          <p:nvPr>
            <p:ph type="title"/>
          </p:nvPr>
        </p:nvSpPr>
        <p:spPr/>
        <p:txBody>
          <a:bodyPr/>
          <a:lstStyle/>
          <a:p>
            <a:r>
              <a:rPr lang="en-US" dirty="0"/>
              <a:t>Potential downsides of RAPIENET</a:t>
            </a:r>
          </a:p>
        </p:txBody>
      </p:sp>
      <p:sp>
        <p:nvSpPr>
          <p:cNvPr id="3" name="Content Placeholder 2">
            <a:extLst>
              <a:ext uri="{FF2B5EF4-FFF2-40B4-BE49-F238E27FC236}">
                <a16:creationId xmlns:a16="http://schemas.microsoft.com/office/drawing/2014/main" id="{D396719A-E495-CBB3-F57A-8BB2305E2002}"/>
              </a:ext>
            </a:extLst>
          </p:cNvPr>
          <p:cNvSpPr>
            <a:spLocks noGrp="1"/>
          </p:cNvSpPr>
          <p:nvPr>
            <p:ph idx="1"/>
          </p:nvPr>
        </p:nvSpPr>
        <p:spPr/>
        <p:txBody>
          <a:bodyPr/>
          <a:lstStyle/>
          <a:p>
            <a:r>
              <a:rPr lang="en-US" dirty="0"/>
              <a:t>Due to the nature of the protocol, </a:t>
            </a:r>
            <a:r>
              <a:rPr lang="en-US" dirty="0" err="1"/>
              <a:t>RAPIEnet’s</a:t>
            </a:r>
            <a:r>
              <a:rPr lang="en-US" dirty="0"/>
              <a:t> downsides are not readily apparent, however there are potential problems with 2 specific factors</a:t>
            </a:r>
          </a:p>
          <a:p>
            <a:r>
              <a:rPr lang="en-US" dirty="0"/>
              <a:t>The use of CSMA/CD in the ethernet protocol which </a:t>
            </a:r>
            <a:r>
              <a:rPr lang="en-US" dirty="0" err="1"/>
              <a:t>RAPIEnet</a:t>
            </a:r>
            <a:r>
              <a:rPr lang="en-US" dirty="0"/>
              <a:t> uses does inflict potential time losses on the network, this is lowered due to </a:t>
            </a:r>
            <a:r>
              <a:rPr lang="en-US" dirty="0" err="1"/>
              <a:t>RAPIEnet’s</a:t>
            </a:r>
            <a:r>
              <a:rPr lang="en-US" dirty="0"/>
              <a:t> usage of topology, but it is still a concern.</a:t>
            </a:r>
          </a:p>
          <a:p>
            <a:r>
              <a:rPr lang="en-US" dirty="0"/>
              <a:t>The other concern is the protocol’s length in terms of distance, as unless you are using optical communication, the distance limitation of 100 meters may be too restrictive.</a:t>
            </a:r>
          </a:p>
        </p:txBody>
      </p:sp>
    </p:spTree>
    <p:extLst>
      <p:ext uri="{BB962C8B-B14F-4D97-AF65-F5344CB8AC3E}">
        <p14:creationId xmlns:p14="http://schemas.microsoft.com/office/powerpoint/2010/main" val="164286943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22E14B-4FF3-5229-CA86-75E25F372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phere of mesh and nodes">
            <a:extLst>
              <a:ext uri="{FF2B5EF4-FFF2-40B4-BE49-F238E27FC236}">
                <a16:creationId xmlns:a16="http://schemas.microsoft.com/office/drawing/2014/main" id="{AB4F761E-E3F0-A9B2-1FF0-C1EEBB76DA58}"/>
              </a:ext>
            </a:extLst>
          </p:cNvPr>
          <p:cNvPicPr>
            <a:picLocks noChangeAspect="1"/>
          </p:cNvPicPr>
          <p:nvPr/>
        </p:nvPicPr>
        <p:blipFill rotWithShape="1">
          <a:blip r:embed="rId3"/>
          <a:srcRect l="40044" r="9056"/>
          <a:stretch/>
        </p:blipFill>
        <p:spPr>
          <a:xfrm>
            <a:off x="7537704" y="-2"/>
            <a:ext cx="4654296" cy="6857999"/>
          </a:xfrm>
          <a:prstGeom prst="rect">
            <a:avLst/>
          </a:prstGeom>
        </p:spPr>
      </p:pic>
      <p:sp>
        <p:nvSpPr>
          <p:cNvPr id="11" name="Rectangle 10">
            <a:extLst>
              <a:ext uri="{FF2B5EF4-FFF2-40B4-BE49-F238E27FC236}">
                <a16:creationId xmlns:a16="http://schemas.microsoft.com/office/drawing/2014/main" id="{FA6B968A-A417-B33C-613C-7B1B45542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198" y="931857"/>
            <a:ext cx="10326946"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E910AF-05E7-6C74-4089-DE7913F39EB6}"/>
              </a:ext>
            </a:extLst>
          </p:cNvPr>
          <p:cNvSpPr>
            <a:spLocks noGrp="1"/>
          </p:cNvSpPr>
          <p:nvPr>
            <p:ph type="title"/>
          </p:nvPr>
        </p:nvSpPr>
        <p:spPr>
          <a:xfrm>
            <a:off x="935448" y="1280160"/>
            <a:ext cx="5670400" cy="1152144"/>
          </a:xfrm>
        </p:spPr>
        <p:txBody>
          <a:bodyPr>
            <a:normAutofit/>
          </a:bodyPr>
          <a:lstStyle/>
          <a:p>
            <a:r>
              <a:rPr lang="en-US" dirty="0"/>
              <a:t>RAPIENET+</a:t>
            </a:r>
          </a:p>
        </p:txBody>
      </p:sp>
      <p:sp>
        <p:nvSpPr>
          <p:cNvPr id="3" name="Content Placeholder 2">
            <a:extLst>
              <a:ext uri="{FF2B5EF4-FFF2-40B4-BE49-F238E27FC236}">
                <a16:creationId xmlns:a16="http://schemas.microsoft.com/office/drawing/2014/main" id="{D587F091-8EB2-7B27-1BA5-87005327DA6D}"/>
              </a:ext>
            </a:extLst>
          </p:cNvPr>
          <p:cNvSpPr>
            <a:spLocks noGrp="1"/>
          </p:cNvSpPr>
          <p:nvPr>
            <p:ph idx="1"/>
          </p:nvPr>
        </p:nvSpPr>
        <p:spPr>
          <a:xfrm>
            <a:off x="931857" y="2432304"/>
            <a:ext cx="6605848" cy="4357795"/>
          </a:xfrm>
        </p:spPr>
        <p:txBody>
          <a:bodyPr>
            <a:normAutofit/>
          </a:bodyPr>
          <a:lstStyle/>
          <a:p>
            <a:pPr>
              <a:lnSpc>
                <a:spcPct val="110000"/>
              </a:lnSpc>
            </a:pPr>
            <a:r>
              <a:rPr lang="en-US" sz="1400" dirty="0" err="1"/>
              <a:t>RAPIEnet</a:t>
            </a:r>
            <a:r>
              <a:rPr lang="en-US" sz="1400" dirty="0"/>
              <a:t>+ is the latest version of </a:t>
            </a:r>
            <a:r>
              <a:rPr lang="en-US" sz="1400" dirty="0" err="1"/>
              <a:t>RAPIEnet</a:t>
            </a:r>
            <a:r>
              <a:rPr lang="en-US" sz="1400" dirty="0"/>
              <a:t> technology released in 2021.</a:t>
            </a:r>
          </a:p>
          <a:p>
            <a:pPr>
              <a:lnSpc>
                <a:spcPct val="110000"/>
              </a:lnSpc>
            </a:pPr>
            <a:r>
              <a:rPr lang="en-US" sz="1400" dirty="0"/>
              <a:t>It is an IEC-approved industrial Ethernet protocol, and its device-specific options aid in the use of smart factory data. This ensures connectivity among products through the application of independent communication protocols. </a:t>
            </a:r>
          </a:p>
          <a:p>
            <a:pPr>
              <a:lnSpc>
                <a:spcPct val="110000"/>
              </a:lnSpc>
            </a:pPr>
            <a:r>
              <a:rPr lang="en-US" sz="1400" dirty="0"/>
              <a:t>It is marketed as an all-in-one solution that simultaneously supports the three industrial Ethernet technologies of </a:t>
            </a:r>
            <a:r>
              <a:rPr lang="en-US" sz="1400" dirty="0" err="1"/>
              <a:t>RAPIEnet</a:t>
            </a:r>
            <a:r>
              <a:rPr lang="en-US" sz="1400" dirty="0"/>
              <a:t>, Mod-bus TCP, and </a:t>
            </a:r>
            <a:r>
              <a:rPr lang="en-US" sz="1400" dirty="0" err="1"/>
              <a:t>EtherNet</a:t>
            </a:r>
            <a:r>
              <a:rPr lang="en-US" sz="1400" dirty="0"/>
              <a:t>/IP as well as OPC-UA while enabling up to 1Gbps bandwidth connections. </a:t>
            </a:r>
          </a:p>
          <a:p>
            <a:pPr>
              <a:lnSpc>
                <a:spcPct val="110000"/>
              </a:lnSpc>
            </a:pPr>
            <a:r>
              <a:rPr lang="en-US" sz="1400" dirty="0"/>
              <a:t>Allowed LS Electric to substitute major production line equipment in the automobile and semiconductor industries in Korea.</a:t>
            </a:r>
          </a:p>
          <a:p>
            <a:pPr>
              <a:lnSpc>
                <a:spcPct val="110000"/>
              </a:lnSpc>
            </a:pPr>
            <a:r>
              <a:rPr lang="en-US" sz="1400" dirty="0"/>
              <a:t>Allows for the use of the star type topology</a:t>
            </a:r>
          </a:p>
          <a:p>
            <a:pPr>
              <a:lnSpc>
                <a:spcPct val="110000"/>
              </a:lnSpc>
            </a:pPr>
            <a:endParaRPr lang="en-US" sz="1000" dirty="0"/>
          </a:p>
        </p:txBody>
      </p:sp>
    </p:spTree>
    <p:extLst>
      <p:ext uri="{BB962C8B-B14F-4D97-AF65-F5344CB8AC3E}">
        <p14:creationId xmlns:p14="http://schemas.microsoft.com/office/powerpoint/2010/main" val="268112973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DF883-6767-BEBD-5DA7-5A57705FBD10}"/>
              </a:ext>
            </a:extLst>
          </p:cNvPr>
          <p:cNvSpPr>
            <a:spLocks noGrp="1"/>
          </p:cNvSpPr>
          <p:nvPr>
            <p:ph type="title"/>
          </p:nvPr>
        </p:nvSpPr>
        <p:spPr/>
        <p:txBody>
          <a:bodyPr/>
          <a:lstStyle/>
          <a:p>
            <a:r>
              <a:rPr lang="en-US" dirty="0"/>
              <a:t>videos</a:t>
            </a:r>
          </a:p>
        </p:txBody>
      </p:sp>
      <p:sp>
        <p:nvSpPr>
          <p:cNvPr id="3" name="Content Placeholder 2">
            <a:extLst>
              <a:ext uri="{FF2B5EF4-FFF2-40B4-BE49-F238E27FC236}">
                <a16:creationId xmlns:a16="http://schemas.microsoft.com/office/drawing/2014/main" id="{C8860309-56FB-5CF1-27E1-C460ED798E86}"/>
              </a:ext>
            </a:extLst>
          </p:cNvPr>
          <p:cNvSpPr>
            <a:spLocks noGrp="1"/>
          </p:cNvSpPr>
          <p:nvPr>
            <p:ph idx="1"/>
          </p:nvPr>
        </p:nvSpPr>
        <p:spPr/>
        <p:txBody>
          <a:bodyPr/>
          <a:lstStyle/>
          <a:p>
            <a:r>
              <a:rPr lang="en-US" dirty="0">
                <a:hlinkClick r:id="rId3"/>
              </a:rPr>
              <a:t>https://www.youtube.com/watch?v=aOCrq-9eswo</a:t>
            </a:r>
            <a:endParaRPr lang="en-US" dirty="0"/>
          </a:p>
          <a:p>
            <a:r>
              <a:rPr lang="en-CA" b="0" i="0" u="sng" dirty="0">
                <a:effectLst/>
                <a:latin typeface="inherit"/>
                <a:hlinkClick r:id="rId4" tooltip="https://www.youtube.com/watch?v=f20hvnrabBk"/>
              </a:rPr>
              <a:t>https://www.youtube.com/watch?v=f20hvnrabBk</a:t>
            </a:r>
            <a:endParaRPr lang="en-CA" b="0" i="0" u="sng" dirty="0">
              <a:effectLst/>
              <a:latin typeface="inherit"/>
            </a:endParaRPr>
          </a:p>
          <a:p>
            <a:r>
              <a:rPr lang="en-CA" b="0" i="0" u="sng" dirty="0">
                <a:effectLst/>
                <a:latin typeface="inherit"/>
                <a:hlinkClick r:id="rId5" tooltip="https://www.youtube.com/watch?v=jtOj_WBwDTE"/>
              </a:rPr>
              <a:t>https://www.youtube.com/watch?v=jtOj_WBwDTE</a:t>
            </a:r>
            <a:endParaRPr lang="en-CA" u="sng" dirty="0">
              <a:latin typeface="inherit"/>
            </a:endParaRPr>
          </a:p>
          <a:p>
            <a:pPr marL="0" indent="0">
              <a:buNone/>
            </a:pPr>
            <a:endParaRPr lang="en-CA" b="0" i="0" u="sng" dirty="0">
              <a:effectLst/>
              <a:latin typeface="inherit"/>
            </a:endParaRPr>
          </a:p>
          <a:p>
            <a:endParaRPr lang="en-US" dirty="0"/>
          </a:p>
        </p:txBody>
      </p:sp>
    </p:spTree>
    <p:extLst>
      <p:ext uri="{BB962C8B-B14F-4D97-AF65-F5344CB8AC3E}">
        <p14:creationId xmlns:p14="http://schemas.microsoft.com/office/powerpoint/2010/main" val="105454753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77506-99AE-3631-D073-C8055CE1F45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7A99583-E8E9-6264-D151-2ECC89D9C67B}"/>
              </a:ext>
            </a:extLst>
          </p:cNvPr>
          <p:cNvSpPr>
            <a:spLocks noGrp="1"/>
          </p:cNvSpPr>
          <p:nvPr>
            <p:ph idx="1"/>
          </p:nvPr>
        </p:nvSpPr>
        <p:spPr/>
        <p:txBody>
          <a:bodyPr>
            <a:normAutofit/>
          </a:bodyPr>
          <a:lstStyle/>
          <a:p>
            <a:r>
              <a:rPr lang="en-US" dirty="0">
                <a:hlinkClick r:id="rId3"/>
              </a:rPr>
              <a:t>https://www.ls-electric.com/products/view/Smart_Automation_Solution/PLC/Smart_I!O_Series/Smart_IO_Series</a:t>
            </a:r>
            <a:endParaRPr lang="en-US" dirty="0"/>
          </a:p>
          <a:p>
            <a:r>
              <a:rPr lang="en-US" dirty="0">
                <a:hlinkClick r:id="rId4"/>
              </a:rPr>
              <a:t>https://woosuklee.com/portfolio-item/iec-standardization/</a:t>
            </a:r>
            <a:endParaRPr lang="en-US" dirty="0"/>
          </a:p>
          <a:p>
            <a:r>
              <a:rPr lang="en-US" dirty="0">
                <a:hlinkClick r:id="rId5"/>
              </a:rPr>
              <a:t>https://ieeexplore.ieee.org/document/6106394</a:t>
            </a:r>
            <a:endParaRPr lang="en-US" dirty="0"/>
          </a:p>
          <a:p>
            <a:r>
              <a:rPr lang="en-US" dirty="0">
                <a:hlinkClick r:id="rId6"/>
              </a:rPr>
              <a:t>https://ieeexplore.ieee.org/document/6393490</a:t>
            </a:r>
            <a:endParaRPr lang="en-US" dirty="0"/>
          </a:p>
          <a:p>
            <a:r>
              <a:rPr lang="en-US" dirty="0">
                <a:hlinkClick r:id="rId7"/>
              </a:rPr>
              <a:t>http://procon.co.kr/pdf/2014%2012/1-01.pdf</a:t>
            </a:r>
            <a:endParaRPr lang="en-US" dirty="0"/>
          </a:p>
          <a:p>
            <a:endParaRPr lang="en-US" dirty="0"/>
          </a:p>
          <a:p>
            <a:endParaRPr lang="en-US" dirty="0"/>
          </a:p>
        </p:txBody>
      </p:sp>
    </p:spTree>
    <p:extLst>
      <p:ext uri="{BB962C8B-B14F-4D97-AF65-F5344CB8AC3E}">
        <p14:creationId xmlns:p14="http://schemas.microsoft.com/office/powerpoint/2010/main" val="145460617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91B4E-7FED-E62C-E2DD-7D1F4886DBAD}"/>
              </a:ext>
            </a:extLst>
          </p:cNvPr>
          <p:cNvSpPr>
            <a:spLocks noGrp="1"/>
          </p:cNvSpPr>
          <p:nvPr>
            <p:ph type="title"/>
          </p:nvPr>
        </p:nvSpPr>
        <p:spPr/>
        <p:txBody>
          <a:bodyPr/>
          <a:lstStyle/>
          <a:p>
            <a:r>
              <a:rPr lang="en-US" dirty="0"/>
              <a:t>REFERENCES CONT.</a:t>
            </a:r>
          </a:p>
        </p:txBody>
      </p:sp>
      <p:sp>
        <p:nvSpPr>
          <p:cNvPr id="3" name="Content Placeholder 2">
            <a:extLst>
              <a:ext uri="{FF2B5EF4-FFF2-40B4-BE49-F238E27FC236}">
                <a16:creationId xmlns:a16="http://schemas.microsoft.com/office/drawing/2014/main" id="{7EB90AE0-B506-5F48-43D7-E8280A5E1365}"/>
              </a:ext>
            </a:extLst>
          </p:cNvPr>
          <p:cNvSpPr>
            <a:spLocks noGrp="1"/>
          </p:cNvSpPr>
          <p:nvPr>
            <p:ph idx="1"/>
          </p:nvPr>
        </p:nvSpPr>
        <p:spPr/>
        <p:txBody>
          <a:bodyPr>
            <a:normAutofit fontScale="85000" lnSpcReduction="10000"/>
          </a:bodyPr>
          <a:lstStyle/>
          <a:p>
            <a:r>
              <a:rPr lang="en-US" dirty="0">
                <a:hlinkClick r:id="rId3"/>
              </a:rPr>
              <a:t>https://fuchsia.googlesource.com/third_party/wuffs/+/HEAD/std/crc32/README.md#:~:text=CRC%2D32%20(Cyclic%20Redundancy%20Check,of%20polynomials%20can%20be%20used</a:t>
            </a:r>
            <a:r>
              <a:rPr lang="en-US" dirty="0"/>
              <a:t>.</a:t>
            </a:r>
          </a:p>
          <a:p>
            <a:r>
              <a:rPr lang="en-US" dirty="0">
                <a:hlinkClick r:id="rId4"/>
              </a:rPr>
              <a:t>https://en.wikipedia.org/wiki/RAPIEnet</a:t>
            </a:r>
            <a:endParaRPr lang="en-US" dirty="0"/>
          </a:p>
          <a:p>
            <a:r>
              <a:rPr lang="en-US" dirty="0">
                <a:hlinkClick r:id="rId5"/>
              </a:rPr>
              <a:t>https://dl.plc1.ir/manual/ls/vfd/is7/IS7_RAPIEnet_Plus_Option_User_Manual_Kor_Eng_V1.00_200707_new.pdf</a:t>
            </a:r>
            <a:endParaRPr lang="en-US" dirty="0"/>
          </a:p>
          <a:p>
            <a:r>
              <a:rPr lang="en-CA" b="0" i="0" dirty="0">
                <a:effectLst/>
                <a:latin typeface="inherit"/>
                <a:hlinkClick r:id="rId6" tooltip="https://www.lsholdings.com/en/media/news/6e6e684f586a725850457048427361775933364f7777586c5736694a36484e4f"/>
              </a:rPr>
              <a:t>https://www.lsholdings.com/en/media/news/6e6e684f586a725850457048427361775933364f7777586c5736694a36484e4f</a:t>
            </a:r>
            <a:endParaRPr lang="en-CA" b="0" i="0" dirty="0">
              <a:effectLst/>
              <a:latin typeface="inherit"/>
            </a:endParaRPr>
          </a:p>
          <a:p>
            <a:r>
              <a:rPr lang="en-CA" b="0" i="0" dirty="0">
                <a:solidFill>
                  <a:srgbClr val="000000"/>
                </a:solidFill>
                <a:effectLst/>
                <a:highlight>
                  <a:srgbClr val="313338"/>
                </a:highlight>
                <a:latin typeface="inherit"/>
                <a:hlinkClick r:id="rId7" tooltip="https://sol.ls-electric.com/uploads/document/16947552908120/RAPEInet%20plus_Catalog_EN_202303.pdf"/>
              </a:rPr>
              <a:t>https://sol.ls-electric.com/uploads/document/16947552908120/RAPEInet%20plus_Catalog_EN_202303.pdf</a:t>
            </a:r>
            <a:endParaRPr lang="en-CA" b="0" i="0" dirty="0">
              <a:solidFill>
                <a:srgbClr val="000000"/>
              </a:solidFill>
              <a:effectLst/>
              <a:highlight>
                <a:srgbClr val="313338"/>
              </a:highlight>
              <a:latin typeface="inherit"/>
            </a:endParaRPr>
          </a:p>
          <a:p>
            <a:pPr marL="0" indent="0">
              <a:buNone/>
            </a:pPr>
            <a:endParaRPr lang="en-US" dirty="0"/>
          </a:p>
        </p:txBody>
      </p:sp>
    </p:spTree>
    <p:extLst>
      <p:ext uri="{BB962C8B-B14F-4D97-AF65-F5344CB8AC3E}">
        <p14:creationId xmlns:p14="http://schemas.microsoft.com/office/powerpoint/2010/main" val="360531998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theme/theme1.xml><?xml version="1.0" encoding="utf-8"?>
<a:theme xmlns:a="http://schemas.openxmlformats.org/drawingml/2006/main" name="LimelightVTI">
  <a:themeElements>
    <a:clrScheme name="AnalogousFromRegularSeedRightStep">
      <a:dk1>
        <a:srgbClr val="000000"/>
      </a:dk1>
      <a:lt1>
        <a:srgbClr val="FFFFFF"/>
      </a:lt1>
      <a:dk2>
        <a:srgbClr val="211E3B"/>
      </a:dk2>
      <a:lt2>
        <a:srgbClr val="E8E4E2"/>
      </a:lt2>
      <a:accent1>
        <a:srgbClr val="22ADE4"/>
      </a:accent1>
      <a:accent2>
        <a:srgbClr val="1750D5"/>
      </a:accent2>
      <a:accent3>
        <a:srgbClr val="3F29E7"/>
      </a:accent3>
      <a:accent4>
        <a:srgbClr val="7C17D5"/>
      </a:accent4>
      <a:accent5>
        <a:srgbClr val="DD29E7"/>
      </a:accent5>
      <a:accent6>
        <a:srgbClr val="D5178F"/>
      </a:accent6>
      <a:hlink>
        <a:srgbClr val="BF633F"/>
      </a:hlink>
      <a:folHlink>
        <a:srgbClr val="7F7F7F"/>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melightVTI" id="{7936DCFD-B587-41FD-9126-64F2709ED40B}" vid="{74F41540-78F1-4C56-9EAA-6FA6E9F1D7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7010</TotalTime>
  <Words>1636</Words>
  <Application>Microsoft Office PowerPoint</Application>
  <PresentationFormat>Widescreen</PresentationFormat>
  <Paragraphs>105</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inherit</vt:lpstr>
      <vt:lpstr>Trade Gothic Next Cond</vt:lpstr>
      <vt:lpstr>Trade Gothic Next Light</vt:lpstr>
      <vt:lpstr>LimelightVTI</vt:lpstr>
      <vt:lpstr>RAPIEnet Protocol</vt:lpstr>
      <vt:lpstr>What is RAPIENET?</vt:lpstr>
      <vt:lpstr>RAPIENET Standards</vt:lpstr>
      <vt:lpstr>RAPIENET Features</vt:lpstr>
      <vt:lpstr>RAPIENET CABLING</vt:lpstr>
      <vt:lpstr>CABLING EXAMPLES</vt:lpstr>
      <vt:lpstr>RapieNet TOPOLOGy examples(RING)</vt:lpstr>
      <vt:lpstr>Main benefits of RapieNet</vt:lpstr>
      <vt:lpstr>MAIN Benefits of RAPIEnet</vt:lpstr>
      <vt:lpstr>RAPIENET REQUIREMENTS and FRAME FORWARDING</vt:lpstr>
      <vt:lpstr>Protocol Layers</vt:lpstr>
      <vt:lpstr>RAPIEnet FRAME</vt:lpstr>
      <vt:lpstr>Use cases for RAPIENET</vt:lpstr>
      <vt:lpstr>USE CASES FOR RAPIENET Cont.</vt:lpstr>
      <vt:lpstr>USE CASES FOR RAPIEnet cont.</vt:lpstr>
      <vt:lpstr>Real world use</vt:lpstr>
      <vt:lpstr>Potential downsides of RAPIENET</vt:lpstr>
      <vt:lpstr>RAPIENET+</vt:lpstr>
      <vt:lpstr>videos</vt:lpstr>
      <vt:lpstr>REFERENCES</vt:lpstr>
      <vt:lpstr>REFERENCES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RAPIEnet Protocol</dc:title>
  <dc:creator>Thomas Beattie</dc:creator>
  <cp:lastModifiedBy>Md Muhtashim Jahin</cp:lastModifiedBy>
  <cp:revision>24</cp:revision>
  <dcterms:created xsi:type="dcterms:W3CDTF">2024-05-04T00:11:12Z</dcterms:created>
  <dcterms:modified xsi:type="dcterms:W3CDTF">2025-05-28T00:22:54Z</dcterms:modified>
</cp:coreProperties>
</file>